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3" r:id="rId5"/>
    <p:sldId id="266" r:id="rId6"/>
    <p:sldId id="261" r:id="rId7"/>
    <p:sldId id="265" r:id="rId8"/>
    <p:sldId id="264" r:id="rId9"/>
    <p:sldId id="260" r:id="rId10"/>
    <p:sldId id="269" r:id="rId11"/>
    <p:sldId id="271" r:id="rId12"/>
    <p:sldId id="267" r:id="rId13"/>
    <p:sldId id="268" r:id="rId14"/>
    <p:sldId id="270" r:id="rId1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7D5B"/>
    <a:srgbClr val="D5CAAB"/>
    <a:srgbClr val="B3A88B"/>
    <a:srgbClr val="9AA896"/>
    <a:srgbClr val="D3D3D3"/>
    <a:srgbClr val="494949"/>
    <a:srgbClr val="C0C0C0"/>
    <a:srgbClr val="996600"/>
    <a:srgbClr val="996633"/>
    <a:srgbClr val="7B5B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76522" autoAdjust="0"/>
  </p:normalViewPr>
  <p:slideViewPr>
    <p:cSldViewPr>
      <p:cViewPr>
        <p:scale>
          <a:sx n="69" d="100"/>
          <a:sy n="69" d="100"/>
        </p:scale>
        <p:origin x="-83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bm\Desktop\klasztar&#225;n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hart>
    <c:view3D>
      <c:rotX val="30"/>
      <c:perspective val="30"/>
    </c:view3D>
    <c:plotArea>
      <c:layout/>
      <c:pie3DChart>
        <c:varyColors val="1"/>
        <c:ser>
          <c:idx val="0"/>
          <c:order val="0"/>
          <c:cat>
            <c:strRef>
              <c:f>(klasztarány!$Q$1;klasztarány!$S$1)</c:f>
              <c:strCache>
                <c:ptCount val="2"/>
                <c:pt idx="0">
                  <c:v>Area_Clast</c:v>
                </c:pt>
                <c:pt idx="1">
                  <c:v>Area_Matrix</c:v>
                </c:pt>
              </c:strCache>
            </c:strRef>
          </c:cat>
          <c:val>
            <c:numRef>
              <c:f>(klasztarány!$Q$2;klasztarány!$S$2)</c:f>
              <c:numCache>
                <c:formatCode>General</c:formatCode>
                <c:ptCount val="2"/>
                <c:pt idx="0">
                  <c:v>930373</c:v>
                </c:pt>
                <c:pt idx="1">
                  <c:v>1933934</c:v>
                </c:pt>
              </c:numCache>
            </c:numRef>
          </c:val>
        </c:ser>
      </c:pie3DChart>
    </c:plotArea>
    <c:legend>
      <c:legendPos val="r"/>
      <c:layout>
        <c:manualLayout>
          <c:xMode val="edge"/>
          <c:yMode val="edge"/>
          <c:x val="0.72000129070626129"/>
          <c:y val="0.35486372385050308"/>
          <c:w val="0.27444313210848625"/>
          <c:h val="0.26465660542432196"/>
        </c:manualLayout>
      </c:layout>
    </c:legend>
    <c:plotVisOnly val="1"/>
  </c:chart>
  <c:spPr>
    <a:solidFill>
      <a:schemeClr val="bg1"/>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4074E-FFDC-45FA-A56C-E400F70E5CF5}" type="datetimeFigureOut">
              <a:rPr lang="hu-HU" smtClean="0"/>
              <a:pPr/>
              <a:t>2013.04.04.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8B34B-1F36-48EE-BC6F-E152A0BDD10E}"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9C8B34B-1F36-48EE-BC6F-E152A0BDD10E}"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Ezt követően A kétlegfontosabbat, a Tengely arányt és a minimális átmérőt egymás függvényében ábrázoltuk</a:t>
            </a:r>
            <a:r>
              <a:rPr lang="hu-HU" baseline="0" dirty="0" smtClean="0"/>
              <a:t> csoportonként. Jól látható, hogy ebben a változó térben a csoportok jól elkülönülnek. A gyakorlatilag oldódás mentes törések nagy megnyúltsággal, de visznylag kis kezdeti minimális átmérővel jellemezhetőek, mely az oldódás előrehaladottabb állapotára nagy minimális átmérővel, illetve kis tengely aránnyal jellemezhető. </a:t>
            </a:r>
          </a:p>
          <a:p>
            <a:endParaRPr lang="hu-HU" baseline="0" dirty="0" smtClean="0"/>
          </a:p>
          <a:p>
            <a:r>
              <a:rPr lang="hu-HU" baseline="0" dirty="0" smtClean="0"/>
              <a:t>A diagram alapján úgy találtuk, hogy a vizsgált területen az oldódás két lépcsőben megy végbe. Első lépésben az áramló fluidomok a törések belső felületét megpróbálják kiegyenlíteni (azaz a minimális átmérő növekszk, de a törés térfogata nem), majd eztkövetően megindul a törések növekedése. </a:t>
            </a:r>
            <a:endParaRPr lang="hu-HU" dirty="0"/>
          </a:p>
        </p:txBody>
      </p:sp>
      <p:sp>
        <p:nvSpPr>
          <p:cNvPr id="4" name="Slide Number Placeholder 3"/>
          <p:cNvSpPr>
            <a:spLocks noGrp="1"/>
          </p:cNvSpPr>
          <p:nvPr>
            <p:ph type="sldNum" sz="quarter" idx="10"/>
          </p:nvPr>
        </p:nvSpPr>
        <p:spPr/>
        <p:txBody>
          <a:bodyPr/>
          <a:lstStyle/>
          <a:p>
            <a:fld id="{99C8B34B-1F36-48EE-BC6F-E152A0BDD10E}" type="slidenum">
              <a:rPr lang="hu-HU" smtClean="0"/>
              <a:pPr/>
              <a:t>11</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Robert Loucks a 90-es évek végén osztályozta</a:t>
            </a:r>
            <a:r>
              <a:rPr lang="hu-HU" baseline="0" dirty="0" smtClean="0"/>
              <a:t> a barlangi üledékeket és barlangi fácieseket nevezett meg. Az osztályozásának egyik alapja épp a szediment, a breccsa mátrix/klaszt aránya volt.  Ebben a rendszerben a mi mintáinkat elhelyezve látható, hogy a repedezett mészkövünk, a Cracle breccsa kategóriba, míg a polimikt breccsánk a Mátrix supported chatoc breccsa és a cave sediment határára esik. </a:t>
            </a:r>
          </a:p>
          <a:p>
            <a:r>
              <a:rPr lang="hu-HU" baseline="0" dirty="0" smtClean="0"/>
              <a:t>Ezek alapján behelyettesítve Loucks palecave collapse modeljébe a saját mintáinkat látható, hogy a Breccsa felett épp egy zavart mészkő réteget jelent, míg a ploimikt breccsának Oldódásos eredetű barlangi kollapszusra utal. </a:t>
            </a:r>
            <a:br>
              <a:rPr lang="hu-HU" baseline="0" dirty="0" smtClean="0"/>
            </a:br>
            <a:r>
              <a:rPr lang="hu-HU" baseline="0" dirty="0" smtClean="0"/>
              <a:t>Tehát a vizsgált breccsánk nem tektonikus eredetű, hanem genetikáját tekintve egy paleobarlang fácies.</a:t>
            </a:r>
            <a:endParaRPr lang="hu-HU" dirty="0"/>
          </a:p>
        </p:txBody>
      </p:sp>
      <p:sp>
        <p:nvSpPr>
          <p:cNvPr id="4" name="Dia számának helye 3"/>
          <p:cNvSpPr>
            <a:spLocks noGrp="1"/>
          </p:cNvSpPr>
          <p:nvPr>
            <p:ph type="sldNum" sz="quarter" idx="10"/>
          </p:nvPr>
        </p:nvSpPr>
        <p:spPr/>
        <p:txBody>
          <a:bodyPr/>
          <a:lstStyle/>
          <a:p>
            <a:fld id="{99C8B34B-1F36-48EE-BC6F-E152A0BDD10E}" type="slidenum">
              <a:rPr lang="hu-HU" smtClean="0"/>
              <a:pPr/>
              <a:t>12</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De</a:t>
            </a:r>
            <a:r>
              <a:rPr lang="hu-HU" baseline="0" dirty="0" smtClean="0"/>
              <a:t> mit is jelent ez rezervoár léptékben? </a:t>
            </a:r>
          </a:p>
          <a:p>
            <a:endParaRPr lang="hu-HU" baseline="0" dirty="0" smtClean="0"/>
          </a:p>
          <a:p>
            <a:r>
              <a:rPr lang="hu-HU" baseline="0" dirty="0" smtClean="0"/>
              <a:t>Alapvetően egy egy karsztos területen nem önnálóan elszigetelet üregek találhatóak, ezek egymással összefüggő renszert alkotnak. Erre kitünő példa az innen nem is mesze található budai karszt, ahol a ma is aktív molnárjános barlangtól néhány km-re már fosszilis, ámde nagyméretá termekkel jellemezhető egykor aktív barlangszakaszok találhatóak. A mély betemetődés során ezek az üregek beomlanak és kialakítják az előbb bemutatott paleocave fácieseket. Egy-egy üreg beszakadása önnálóan nem jelent nagy kőzetfizikai heterogenitást, ugyanakkor, mint ahogy az ábrán is látható egy rendszer collapszusa már akár akkora léptékű lehet, melyet geofizikai vizsgálatokkal is ki lehet mutatni. </a:t>
            </a:r>
          </a:p>
          <a:p>
            <a:r>
              <a:rPr lang="hu-HU" baseline="0" dirty="0" smtClean="0"/>
              <a:t>Nagyon fontos, hogy egy egy barlangi üreg a mélybetemetődés során megóvhatja a benne lévő üledék primer porozitásátm így jelentős tárolóteret biztosítva a ch-számára. </a:t>
            </a:r>
          </a:p>
          <a:p>
            <a:r>
              <a:rPr lang="hu-HU" baseline="0" dirty="0" smtClean="0"/>
              <a:t>A kétlépéses oldódási modell alapján lehetőség nyílik arra, hogy a törések geometriájának ismeretében megbecsüljük az alulkompaktált zóna távolságát, így lehetőség nyílik egy részletesebb tároló model elkészitésére.</a:t>
            </a:r>
          </a:p>
        </p:txBody>
      </p:sp>
      <p:sp>
        <p:nvSpPr>
          <p:cNvPr id="4" name="Slide Number Placeholder 3"/>
          <p:cNvSpPr>
            <a:spLocks noGrp="1"/>
          </p:cNvSpPr>
          <p:nvPr>
            <p:ph type="sldNum" sz="quarter" idx="10"/>
          </p:nvPr>
        </p:nvSpPr>
        <p:spPr/>
        <p:txBody>
          <a:bodyPr/>
          <a:lstStyle/>
          <a:p>
            <a:fld id="{99C8B34B-1F36-48EE-BC6F-E152A0BDD10E}" type="slidenum">
              <a:rPr lang="hu-HU" smtClean="0"/>
              <a:pPr/>
              <a:t>13</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vizsgált terület a Magyar Paleogén medencében, a felszín alatt 2400 és 2600 méteres mélységben, környezetéből relatív kiemelkedett helyzetben található.  A fúrás</a:t>
            </a:r>
            <a:r>
              <a:rPr lang="hu-HU" baseline="0" dirty="0" smtClean="0"/>
              <a:t> során alapvetően két litológiát különböztettek meg, melyek között egy néhány méter vastag átmeneti zóna található, mely néhol részleges, más fúrásokban teljes iszapveszteséggel jelentkezett. </a:t>
            </a:r>
          </a:p>
          <a:p>
            <a:endParaRPr lang="hu-HU" baseline="0" dirty="0" smtClean="0"/>
          </a:p>
          <a:p>
            <a:r>
              <a:rPr lang="hu-HU" baseline="0" dirty="0" smtClean="0"/>
              <a:t>A későbbi vizsgálatok fényderítettek rá, hogy a zóna felett található összlet a Kosdi Formáció, míg az alatta található karbonátos kőzetek a Kis Fennsíki mészkő formáció képződményei. </a:t>
            </a:r>
          </a:p>
          <a:p>
            <a:r>
              <a:rPr lang="hu-HU" baseline="0" dirty="0" smtClean="0"/>
              <a:t>Előbbiről a szakirodalom alapján tudjuk, hogy édesvizi környezetben alakult ki, főként homokkövek és aleurolitok váltakozásából épül fel. </a:t>
            </a:r>
          </a:p>
          <a:p>
            <a:r>
              <a:rPr lang="hu-HU" baseline="0" dirty="0" smtClean="0"/>
              <a:t>Utóbbiról tudjuk, hogy a középső triász karbonátgyár platform képződménye. Bükki analógiák alapján vastagpodos, illetve gyakran szingenetikusan breccsásodott.  </a:t>
            </a:r>
          </a:p>
          <a:p>
            <a:r>
              <a:rPr lang="hu-HU" baseline="0" dirty="0" smtClean="0"/>
              <a:t>A vizsgált maganyagban a karbonátos kőzetest mélyebb résziről ugyanakkor polimikt breccsa került elő, melynek genetikája mindezidáig tisztázatlan volt. </a:t>
            </a:r>
          </a:p>
          <a:p>
            <a:r>
              <a:rPr lang="hu-HU" baseline="0" dirty="0" smtClean="0"/>
              <a:t>Fontos megemlíteni, hogy szintén bükki analógia alapján tudjuk, hogy az említett formáció a földtörténet későbbi szakaszán karsztosodott, ott  a paleo karsztos üregekben éppen a kosdi formáció képződményei megtalálhatóak. </a:t>
            </a:r>
          </a:p>
          <a:p>
            <a:endParaRPr lang="hu-HU" baseline="0" dirty="0" smtClean="0"/>
          </a:p>
          <a:p>
            <a:r>
              <a:rPr lang="hu-HU" baseline="0" dirty="0" smtClean="0"/>
              <a:t>Ezek alapján joggal merült fel évekkel ezelőtt az a gondolat, hogy a Triász/Eocén határon tapasztalt permeabilitási anomália nem tektonikus eredetű, hanem valamely karsztos folyamat hatására alakulhatott ki.</a:t>
            </a:r>
          </a:p>
          <a:p>
            <a:r>
              <a:rPr lang="hu-HU" baseline="0" dirty="0" smtClean="0"/>
              <a:t>Vizsgálataink célja, hogy az esetleges karsztosodásra bizonyítékokat találjunk, illetve a karsztosodás körülményeit, így azok a rezervoár működésére gyakorolt hatását megbecsüljük.   </a:t>
            </a:r>
          </a:p>
          <a:p>
            <a:endParaRPr lang="hu-HU" baseline="0" dirty="0" smtClean="0"/>
          </a:p>
          <a:p>
            <a:endParaRPr lang="hu-HU" baseline="0" dirty="0" smtClean="0"/>
          </a:p>
        </p:txBody>
      </p:sp>
      <p:sp>
        <p:nvSpPr>
          <p:cNvPr id="4" name="Dia számának helye 3"/>
          <p:cNvSpPr>
            <a:spLocks noGrp="1"/>
          </p:cNvSpPr>
          <p:nvPr>
            <p:ph type="sldNum" sz="quarter" idx="10"/>
          </p:nvPr>
        </p:nvSpPr>
        <p:spPr/>
        <p:txBody>
          <a:bodyPr/>
          <a:lstStyle/>
          <a:p>
            <a:fld id="{99C8B34B-1F36-48EE-BC6F-E152A0BDD10E}" type="slidenum">
              <a:rPr lang="hu-HU" smtClean="0"/>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Céljaink elérését alapvetően petrográfiai</a:t>
            </a:r>
            <a:r>
              <a:rPr lang="hu-HU" baseline="0" dirty="0" smtClean="0"/>
              <a:t> úton kiséreltük meg. Elsősorban optikai mikroszkópokat, hiszen a Mol által rendelkezésünkre bocsájtott kőzetanyaghoz nagyszámban állnak rendelkezsére vékonycsiszolatok. A cementfázisok, illetve a breccsákl mátrix anyagának tanulmányozásához a Geokémiai kutató intézet Katódluminescens mikorszkópját, illetve a Szegedi Tudományegetem elektronmikroszkópját használtuk. A részletesebb ásványtani vizsgálatokhoz pedig XRD méréseket is alkalmaztunk. </a:t>
            </a:r>
          </a:p>
          <a:p>
            <a:r>
              <a:rPr lang="hu-HU" baseline="0" dirty="0" smtClean="0"/>
              <a:t>Egyes szöveti elemek esetében petrográfiai úton nem volt lehetséges az előrelépés, így ott a minták stabil izotóp arányait is megvizsgáltuk. A szén és oxigén izotópos méréseket a Geokémiai kutató intéze tmunkatársai végezték.  </a:t>
            </a:r>
            <a:endParaRPr lang="hu-HU" dirty="0"/>
          </a:p>
        </p:txBody>
      </p:sp>
      <p:sp>
        <p:nvSpPr>
          <p:cNvPr id="4" name="Slide Number Placeholder 3"/>
          <p:cNvSpPr>
            <a:spLocks noGrp="1"/>
          </p:cNvSpPr>
          <p:nvPr>
            <p:ph type="sldNum" sz="quarter" idx="10"/>
          </p:nvPr>
        </p:nvSpPr>
        <p:spPr/>
        <p:txBody>
          <a:bodyPr/>
          <a:lstStyle/>
          <a:p>
            <a:fld id="{99C8B34B-1F36-48EE-BC6F-E152A0BDD10E}" type="slidenum">
              <a:rPr lang="hu-HU" smtClean="0"/>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A csizolatokban megfigyelt szöveti elemek numerikus jellemzéséhez, az egyes szövetek relatív gyakoriságának,</a:t>
            </a:r>
            <a:r>
              <a:rPr lang="hu-HU" baseline="0" dirty="0" smtClean="0"/>
              <a:t> egymással valaó kapcsolatának megismeréséhez képelemzési módszert alkalmaztunk. </a:t>
            </a:r>
          </a:p>
          <a:p>
            <a:r>
              <a:rPr lang="hu-HU" baseline="0" dirty="0" smtClean="0"/>
              <a:t>Az input adatok a kapott 5X5 cm-es párhuzamos nikol állásnál készült 6000dpi-s képek voltak, melyet egy diascenner segítségével készítettünk el. A digitalizáláshoz elsősorban az Olympos mikroszkőpokhoz kifejlesztett képelemző szoftvert a Get Analaysist, másodsorban Corel Draw és ImageJ szoftvereket alkalmaztam. </a:t>
            </a:r>
          </a:p>
          <a:p>
            <a:r>
              <a:rPr lang="hu-HU" baseline="0" dirty="0" smtClean="0"/>
              <a:t>Első körben a breccsa minták klasztjait, másodsorban pedig az összes rendelekzésre álló karbonátos csiszolat töréshálózatát digitalizáltam</a:t>
            </a:r>
          </a:p>
          <a:p>
            <a:r>
              <a:rPr lang="hu-HU" baseline="0" dirty="0" smtClean="0"/>
              <a:t>A Klasztok esetében ezeket, míg a törések esetén az alábbi geometriai paraméterket vizsgáltam. </a:t>
            </a:r>
          </a:p>
          <a:p>
            <a:endParaRPr lang="hu-HU" dirty="0"/>
          </a:p>
        </p:txBody>
      </p:sp>
      <p:sp>
        <p:nvSpPr>
          <p:cNvPr id="4" name="Slide Number Placeholder 3"/>
          <p:cNvSpPr>
            <a:spLocks noGrp="1"/>
          </p:cNvSpPr>
          <p:nvPr>
            <p:ph type="sldNum" sz="quarter" idx="10"/>
          </p:nvPr>
        </p:nvSpPr>
        <p:spPr/>
        <p:txBody>
          <a:bodyPr/>
          <a:lstStyle/>
          <a:p>
            <a:fld id="{99C8B34B-1F36-48EE-BC6F-E152A0BDD10E}"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Végül a képelemzés során elkészült adatbázist</a:t>
            </a:r>
            <a:r>
              <a:rPr lang="hu-HU" baseline="0" dirty="0" smtClean="0"/>
              <a:t> statisztikailag vizsgáltuk meg SpSS szoftver segítségével. </a:t>
            </a:r>
          </a:p>
          <a:p>
            <a:r>
              <a:rPr lang="hu-HU" baseline="0" dirty="0" smtClean="0"/>
              <a:t>Mindkét szöveti elem esetében a tényleges értelmezés előtt elvégeztük az extrém adatok szűrését. Az extrém és kiugró adatokat többnyire mind a törések, mind a klasztok esetében a nagyméretű objektumok jelentették, hiszen mindkét szöveti elem méretei pozitív irányba jóval meghaladhatják a vizsgált mérettartományt, így csupán egy, egy részét tudjuk vizsgálni. </a:t>
            </a:r>
          </a:p>
          <a:p>
            <a:r>
              <a:rPr lang="hu-HU" baseline="0" dirty="0" smtClean="0"/>
              <a:t>Ezt követően a nem méret független változókat a területre normáltuk mind a klasztok, mind a törések esetében. </a:t>
            </a:r>
          </a:p>
          <a:p>
            <a:r>
              <a:rPr lang="hu-HU" baseline="0" dirty="0" smtClean="0"/>
              <a:t>A törések esetében rendelkezésre álló mintaszám lehetőséget biztosított diszkriminancia analízisre, melynek segítségével a vizsgált paraméterek alapján csoportokat alakítottunk ki, illetve meghatároztuk azokat a változókat, melyek a leginkább különböznek az egyes kategóriák között. </a:t>
            </a:r>
          </a:p>
          <a:p>
            <a:r>
              <a:rPr lang="hu-HU" baseline="0" dirty="0" smtClean="0"/>
              <a:t>Végül </a:t>
            </a:r>
            <a:r>
              <a:rPr lang="hu-HU" baseline="0" dirty="0" err="1" smtClean="0"/>
              <a:t>ezekenek</a:t>
            </a:r>
            <a:r>
              <a:rPr lang="hu-HU" baseline="0" dirty="0" smtClean="0"/>
              <a:t> a változóknak az egymáshoz való kapcsolatát vizsgáltuk. </a:t>
            </a:r>
          </a:p>
          <a:p>
            <a:endParaRPr lang="hu-HU" baseline="0" dirty="0" smtClean="0"/>
          </a:p>
        </p:txBody>
      </p:sp>
      <p:sp>
        <p:nvSpPr>
          <p:cNvPr id="4" name="Slide Number Placeholder 3"/>
          <p:cNvSpPr>
            <a:spLocks noGrp="1"/>
          </p:cNvSpPr>
          <p:nvPr>
            <p:ph type="sldNum" sz="quarter" idx="10"/>
          </p:nvPr>
        </p:nvSpPr>
        <p:spPr/>
        <p:txBody>
          <a:bodyPr/>
          <a:lstStyle/>
          <a:p>
            <a:fld id="{99C8B34B-1F36-48EE-BC6F-E152A0BDD10E}"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 </a:t>
            </a:r>
            <a:endParaRPr lang="hu-HU" dirty="0"/>
          </a:p>
        </p:txBody>
      </p:sp>
      <p:sp>
        <p:nvSpPr>
          <p:cNvPr id="4" name="Dia számának helye 3"/>
          <p:cNvSpPr>
            <a:spLocks noGrp="1"/>
          </p:cNvSpPr>
          <p:nvPr>
            <p:ph type="sldNum" sz="quarter" idx="10"/>
          </p:nvPr>
        </p:nvSpPr>
        <p:spPr/>
        <p:txBody>
          <a:bodyPr/>
          <a:lstStyle/>
          <a:p>
            <a:fld id="{99C8B34B-1F36-48EE-BC6F-E152A0BDD10E}"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képelemzés</a:t>
            </a:r>
            <a:r>
              <a:rPr lang="hu-HU" baseline="0" dirty="0" smtClean="0"/>
              <a:t> eredményiből tehát kiderül, hogy breccsa klasztanyaga nem csak kőzettpusában különbözik, hanem geometrájában is. A klasztok méreteloszlása nem mutatja a tektonikus eredetű breccsák várható eloszlását, illetve min a konvexitás, mind a kerekítettség több módust mutat, mely több kialakító tényezőre utalhat. </a:t>
            </a:r>
          </a:p>
          <a:p>
            <a:r>
              <a:rPr lang="hu-HU" baseline="0" dirty="0" smtClean="0"/>
              <a:t>Az izotóp mérésekbők egyértelműen kiderül, hogy az eleinte stromatolitnak vélt klaszt biztosan nem sztromatolit, hanem valamilyen édesvizi eredetre utal. Ezek alpaján vagy egyfajta mészkéreg, vagy egy nagyméretű, meteorikus eredetű fluidumok által létrehozott érhálózat egy darabja. </a:t>
            </a:r>
          </a:p>
          <a:p>
            <a:r>
              <a:rPr lang="hu-HU" baseline="0" dirty="0" smtClean="0"/>
              <a:t>Megivizsgálva a rendelkezésre álló leírásokat és kőzetanyagot, ilyen típusú érrendszere való utalást nem találtunk, így joggal feltételezzük, hogy a vizsgált klasztunk egy édesvízi mészkéreg, akár egy barlangki képződmény...</a:t>
            </a:r>
            <a:endParaRPr lang="hu-HU" dirty="0"/>
          </a:p>
        </p:txBody>
      </p:sp>
      <p:sp>
        <p:nvSpPr>
          <p:cNvPr id="4" name="Dia számának helye 3"/>
          <p:cNvSpPr>
            <a:spLocks noGrp="1"/>
          </p:cNvSpPr>
          <p:nvPr>
            <p:ph type="sldNum" sz="quarter" idx="10"/>
          </p:nvPr>
        </p:nvSpPr>
        <p:spPr/>
        <p:txBody>
          <a:bodyPr/>
          <a:lstStyle/>
          <a:p>
            <a:fld id="{99C8B34B-1F36-48EE-BC6F-E152A0BDD10E}"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A</a:t>
            </a:r>
            <a:r>
              <a:rPr lang="hu-HU" baseline="0" dirty="0" smtClean="0"/>
              <a:t> vizsgált mintákon már első ránézésre is feltűnik a törések változatos geometriája. A digitalizálás eredményeként alapvetően két szélsőtaggal rendelkező törésgeometriai rendszert tapasztaltunk. Irodalmi adatok alapján tudjuk, hogy az oldódás során az érfalak bonyolultsága növekszik, így a leginkább egyenes falu törésekről feltételezzük, hogy alig, míg a nagyon bonyolult geometriával jellemezhető törésekről feltételeztük, hogy nagymértékben hatottak rájuk az utológos oldódási folyamatok.  Az első ránézésre egyértelmánek tűnő különbségeket azonban egyszerű geometriai változókkal nem tudtuk jellemezni, így statisztikai módszereket alkalmaztunk. </a:t>
            </a:r>
            <a:endParaRPr lang="hu-HU" dirty="0"/>
          </a:p>
        </p:txBody>
      </p:sp>
      <p:sp>
        <p:nvSpPr>
          <p:cNvPr id="4" name="Slide Number Placeholder 3"/>
          <p:cNvSpPr>
            <a:spLocks noGrp="1"/>
          </p:cNvSpPr>
          <p:nvPr>
            <p:ph type="sldNum" sz="quarter" idx="10"/>
          </p:nvPr>
        </p:nvSpPr>
        <p:spPr/>
        <p:txBody>
          <a:bodyPr/>
          <a:lstStyle/>
          <a:p>
            <a:fld id="{99C8B34B-1F36-48EE-BC6F-E152A0BDD10E}" type="slidenum">
              <a:rPr lang="hu-HU" smtClean="0"/>
              <a:pPr/>
              <a:t>9</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töréscsoportok</a:t>
            </a:r>
            <a:r>
              <a:rPr lang="hu-HU" baseline="0" dirty="0" smtClean="0"/>
              <a:t> elkülönítésére éppen ezért diszkriminancia analízist hajtottunk végre. Első körben figyelembe vettünk minden mérettől független változótm , illetve a két szélső tag „magjának” megkeresése érdekében két csoportot generáltunk. Oldott és nem oldott. Eredményként azt kaptuk, hogy a 153 objektumból 12 kivételével  minden törés a megfeleő csoportba került. </a:t>
            </a:r>
          </a:p>
          <a:p>
            <a:r>
              <a:rPr lang="hu-HU" baseline="0" dirty="0" smtClean="0"/>
              <a:t>Eztkövetően újra elvégeztük az analízist, de létrehoztunk egy új kategóriát, az átmeneti stádiumnak. Az így futtatott analízis során minden objektum a maga kategórájába került. A vizsgálat során kiderült, hogy a 6 változóból leginkább a tengely arány, a konvexitás és a minimális átmérő jellemzi az egyes csoportokat. </a:t>
            </a:r>
            <a:endParaRPr lang="hu-HU" dirty="0"/>
          </a:p>
        </p:txBody>
      </p:sp>
      <p:sp>
        <p:nvSpPr>
          <p:cNvPr id="4" name="Dia számának helye 3"/>
          <p:cNvSpPr>
            <a:spLocks noGrp="1"/>
          </p:cNvSpPr>
          <p:nvPr>
            <p:ph type="sldNum" sz="quarter" idx="10"/>
          </p:nvPr>
        </p:nvSpPr>
        <p:spPr/>
        <p:txBody>
          <a:bodyPr/>
          <a:lstStyle/>
          <a:p>
            <a:fld id="{99C8B34B-1F36-48EE-BC6F-E152A0BDD10E}" type="slidenum">
              <a:rPr lang="hu-HU" smtClean="0"/>
              <a:pPr/>
              <a:t>10</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2013.04.04.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CDE75-89FD-47D4-96B5-7D53BD2E92D4}" type="datetimeFigureOut">
              <a:rPr lang="hu-HU" smtClean="0"/>
              <a:pPr/>
              <a:t>2013.04.04.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01B6B-DBA4-45B4-AC3D-5BEE23A6DF6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 </a:t>
            </a:r>
            <a:endParaRPr lang="hu-HU" dirty="0"/>
          </a:p>
        </p:txBody>
      </p:sp>
      <p:sp>
        <p:nvSpPr>
          <p:cNvPr id="3" name="Alcím 2"/>
          <p:cNvSpPr>
            <a:spLocks noGrp="1"/>
          </p:cNvSpPr>
          <p:nvPr>
            <p:ph type="subTitle" idx="1"/>
          </p:nvPr>
        </p:nvSpPr>
        <p:spPr>
          <a:xfrm>
            <a:off x="179512" y="1268760"/>
            <a:ext cx="8640960" cy="1752600"/>
          </a:xfrm>
        </p:spPr>
        <p:txBody>
          <a:bodyPr/>
          <a:lstStyle/>
          <a:p>
            <a:r>
              <a:rPr lang="en-GB" b="1" i="1" dirty="0" err="1" smtClean="0">
                <a:solidFill>
                  <a:schemeClr val="tx1"/>
                </a:solidFill>
              </a:rPr>
              <a:t>Lithological</a:t>
            </a:r>
            <a:r>
              <a:rPr lang="en-GB" b="1" i="1" dirty="0" smtClean="0">
                <a:solidFill>
                  <a:schemeClr val="tx1"/>
                </a:solidFill>
              </a:rPr>
              <a:t> evidence of the </a:t>
            </a:r>
            <a:r>
              <a:rPr lang="en-GB" b="1" i="1" dirty="0" err="1" smtClean="0">
                <a:solidFill>
                  <a:schemeClr val="tx1"/>
                </a:solidFill>
              </a:rPr>
              <a:t>karstification</a:t>
            </a:r>
            <a:r>
              <a:rPr lang="en-GB" b="1" i="1" dirty="0" smtClean="0">
                <a:solidFill>
                  <a:schemeClr val="tx1"/>
                </a:solidFill>
              </a:rPr>
              <a:t> of a </a:t>
            </a:r>
            <a:r>
              <a:rPr lang="hu-HU" b="1" i="1" dirty="0" smtClean="0">
                <a:solidFill>
                  <a:schemeClr val="tx1"/>
                </a:solidFill>
              </a:rPr>
              <a:t>HC </a:t>
            </a:r>
            <a:r>
              <a:rPr lang="en-GB" b="1" i="1" dirty="0" smtClean="0">
                <a:solidFill>
                  <a:schemeClr val="tx1"/>
                </a:solidFill>
              </a:rPr>
              <a:t>reservoir near </a:t>
            </a:r>
            <a:r>
              <a:rPr lang="en-GB" b="1" i="1" dirty="0" err="1" smtClean="0">
                <a:solidFill>
                  <a:schemeClr val="tx1"/>
                </a:solidFill>
              </a:rPr>
              <a:t>Gomba</a:t>
            </a:r>
            <a:r>
              <a:rPr lang="en-GB" b="1" i="1" dirty="0" smtClean="0">
                <a:solidFill>
                  <a:schemeClr val="tx1"/>
                </a:solidFill>
              </a:rPr>
              <a:t> (Central Hungary)</a:t>
            </a:r>
            <a:endParaRPr lang="hu-HU" b="1" dirty="0" smtClean="0">
              <a:solidFill>
                <a:schemeClr val="tx1"/>
              </a:solidFill>
            </a:endParaRPr>
          </a:p>
          <a:p>
            <a:endParaRPr lang="hu-HU" dirty="0"/>
          </a:p>
        </p:txBody>
      </p:sp>
      <p:sp>
        <p:nvSpPr>
          <p:cNvPr id="4" name="TextBox 3"/>
          <p:cNvSpPr txBox="1"/>
          <p:nvPr/>
        </p:nvSpPr>
        <p:spPr>
          <a:xfrm>
            <a:off x="3491880" y="5085184"/>
            <a:ext cx="1944216" cy="738664"/>
          </a:xfrm>
          <a:prstGeom prst="rect">
            <a:avLst/>
          </a:prstGeom>
          <a:noFill/>
        </p:spPr>
        <p:txBody>
          <a:bodyPr wrap="square" rtlCol="0">
            <a:spAutoFit/>
          </a:bodyPr>
          <a:lstStyle/>
          <a:p>
            <a:pPr algn="r"/>
            <a:r>
              <a:rPr lang="hu-HU" sz="2400" dirty="0" smtClean="0"/>
              <a:t>Márton Bauer</a:t>
            </a:r>
          </a:p>
          <a:p>
            <a:endParaRPr lang="hu-HU" dirty="0"/>
          </a:p>
        </p:txBody>
      </p:sp>
      <p:sp>
        <p:nvSpPr>
          <p:cNvPr id="5" name="TextBox 4"/>
          <p:cNvSpPr txBox="1"/>
          <p:nvPr/>
        </p:nvSpPr>
        <p:spPr>
          <a:xfrm>
            <a:off x="2339752" y="5725705"/>
            <a:ext cx="4320480" cy="1015663"/>
          </a:xfrm>
          <a:prstGeom prst="rect">
            <a:avLst/>
          </a:prstGeom>
          <a:noFill/>
        </p:spPr>
        <p:txBody>
          <a:bodyPr wrap="square" rtlCol="0">
            <a:spAutoFit/>
          </a:bodyPr>
          <a:lstStyle/>
          <a:p>
            <a:pPr algn="ctr"/>
            <a:r>
              <a:rPr lang="hu-HU" sz="1400" dirty="0" smtClean="0"/>
              <a:t>Meeting of Young </a:t>
            </a:r>
            <a:r>
              <a:rPr lang="hu-HU" sz="1400" dirty="0" err="1" smtClean="0"/>
              <a:t>Geoscientists</a:t>
            </a:r>
            <a:r>
              <a:rPr lang="hu-HU" sz="1400" dirty="0" smtClean="0"/>
              <a:t> </a:t>
            </a:r>
          </a:p>
          <a:p>
            <a:pPr algn="ctr"/>
            <a:r>
              <a:rPr lang="hu-HU" sz="1400" dirty="0" smtClean="0"/>
              <a:t>Békéscsaba</a:t>
            </a:r>
          </a:p>
          <a:p>
            <a:pPr algn="ctr"/>
            <a:r>
              <a:rPr lang="hu-HU" sz="1400" dirty="0" smtClean="0"/>
              <a:t>2013</a:t>
            </a:r>
          </a:p>
          <a:p>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23528" y="1052736"/>
            <a:ext cx="8496944" cy="5184576"/>
          </a:xfrm>
        </p:spPr>
        <p:txBody>
          <a:bodyPr>
            <a:normAutofit/>
          </a:bodyPr>
          <a:lstStyle/>
          <a:p>
            <a:pPr>
              <a:buNone/>
            </a:pPr>
            <a:r>
              <a:rPr lang="hu-HU" sz="2800" dirty="0" err="1" smtClean="0"/>
              <a:t>Discriminant</a:t>
            </a:r>
            <a:r>
              <a:rPr lang="hu-HU" sz="2800" dirty="0" smtClean="0"/>
              <a:t> </a:t>
            </a:r>
            <a:r>
              <a:rPr lang="hu-HU" sz="2800" dirty="0" err="1" smtClean="0"/>
              <a:t>Analysis</a:t>
            </a:r>
            <a:r>
              <a:rPr lang="hu-HU" sz="2800" dirty="0" smtClean="0"/>
              <a:t> </a:t>
            </a:r>
            <a:endParaRPr lang="hu-HU" sz="2800" dirty="0"/>
          </a:p>
        </p:txBody>
      </p:sp>
      <p:sp>
        <p:nvSpPr>
          <p:cNvPr id="4" name="Title 1"/>
          <p:cNvSpPr txBox="1">
            <a:spLocks/>
          </p:cNvSpPr>
          <p:nvPr/>
        </p:nvSpPr>
        <p:spPr>
          <a:xfrm>
            <a:off x="302840" y="-27384"/>
            <a:ext cx="8229600" cy="86409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000" b="0" i="1" u="none" strike="noStrike" kern="1200" cap="none" spc="0" normalizeH="0" baseline="0" noProof="0" dirty="0" smtClean="0">
                <a:ln>
                  <a:noFill/>
                </a:ln>
                <a:solidFill>
                  <a:schemeClr val="bg1">
                    <a:lumMod val="50000"/>
                  </a:schemeClr>
                </a:solidFill>
                <a:effectLst/>
                <a:uLnTx/>
                <a:uFillTx/>
                <a:latin typeface="+mj-lt"/>
                <a:ea typeface="+mj-ea"/>
                <a:cs typeface="+mj-cs"/>
              </a:rPr>
              <a:t>Results IV. </a:t>
            </a:r>
            <a:r>
              <a:rPr kumimoji="0" lang="hu-HU" sz="4000" b="0" i="1" u="none" strike="noStrike" kern="1200" cap="none" spc="0" normalizeH="0" baseline="0" noProof="0" dirty="0" err="1" smtClean="0">
                <a:ln>
                  <a:noFill/>
                </a:ln>
                <a:solidFill>
                  <a:schemeClr val="bg1">
                    <a:lumMod val="50000"/>
                  </a:schemeClr>
                </a:solidFill>
                <a:effectLst/>
                <a:uLnTx/>
                <a:uFillTx/>
                <a:latin typeface="+mj-lt"/>
                <a:ea typeface="+mj-ea"/>
                <a:cs typeface="+mj-cs"/>
              </a:rPr>
              <a:t>Statistics</a:t>
            </a:r>
            <a:endParaRPr kumimoji="0" lang="hu-HU" sz="4000" b="0" i="1"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5" name="Téglalap 4"/>
          <p:cNvSpPr/>
          <p:nvPr/>
        </p:nvSpPr>
        <p:spPr>
          <a:xfrm>
            <a:off x="467544" y="1700808"/>
            <a:ext cx="5328592" cy="3096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2411760" y="2276872"/>
            <a:ext cx="2664296" cy="172819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899592" y="2276872"/>
            <a:ext cx="2664296" cy="1728192"/>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rot="19623603">
            <a:off x="757662" y="2679343"/>
            <a:ext cx="2160240" cy="646331"/>
          </a:xfrm>
          <a:prstGeom prst="rect">
            <a:avLst/>
          </a:prstGeom>
          <a:noFill/>
        </p:spPr>
        <p:txBody>
          <a:bodyPr wrap="square" rtlCol="0">
            <a:spAutoFit/>
          </a:bodyPr>
          <a:lstStyle/>
          <a:p>
            <a:pPr algn="ctr"/>
            <a:r>
              <a:rPr lang="hu-HU" dirty="0" err="1" smtClean="0"/>
              <a:t>Not</a:t>
            </a:r>
            <a:r>
              <a:rPr lang="hu-HU" dirty="0" smtClean="0"/>
              <a:t> </a:t>
            </a:r>
            <a:r>
              <a:rPr lang="hu-HU" dirty="0" err="1" smtClean="0"/>
              <a:t>dissolved</a:t>
            </a:r>
            <a:r>
              <a:rPr lang="hu-HU" dirty="0" smtClean="0"/>
              <a:t> </a:t>
            </a:r>
            <a:r>
              <a:rPr lang="hu-HU" dirty="0" err="1" smtClean="0"/>
              <a:t>fractures</a:t>
            </a:r>
            <a:endParaRPr lang="hu-HU" dirty="0"/>
          </a:p>
        </p:txBody>
      </p:sp>
      <p:sp>
        <p:nvSpPr>
          <p:cNvPr id="9" name="Szövegdoboz 8"/>
          <p:cNvSpPr txBox="1"/>
          <p:nvPr/>
        </p:nvSpPr>
        <p:spPr>
          <a:xfrm rot="19623603">
            <a:off x="3061917" y="3028270"/>
            <a:ext cx="2160240" cy="646331"/>
          </a:xfrm>
          <a:prstGeom prst="rect">
            <a:avLst/>
          </a:prstGeom>
          <a:noFill/>
        </p:spPr>
        <p:txBody>
          <a:bodyPr wrap="square" rtlCol="0">
            <a:spAutoFit/>
          </a:bodyPr>
          <a:lstStyle/>
          <a:p>
            <a:pPr algn="ctr"/>
            <a:r>
              <a:rPr lang="hu-HU" dirty="0" err="1" smtClean="0"/>
              <a:t>Intensively</a:t>
            </a:r>
            <a:r>
              <a:rPr lang="hu-HU" dirty="0" smtClean="0"/>
              <a:t> </a:t>
            </a:r>
            <a:r>
              <a:rPr lang="hu-HU" dirty="0" err="1" smtClean="0"/>
              <a:t>dissolved</a:t>
            </a:r>
            <a:r>
              <a:rPr lang="hu-HU" dirty="0" smtClean="0"/>
              <a:t> </a:t>
            </a:r>
            <a:r>
              <a:rPr lang="hu-HU" dirty="0" err="1" smtClean="0"/>
              <a:t>fractures</a:t>
            </a:r>
            <a:endParaRPr lang="hu-HU" dirty="0"/>
          </a:p>
        </p:txBody>
      </p:sp>
      <p:sp>
        <p:nvSpPr>
          <p:cNvPr id="10" name="Szövegdoboz 9"/>
          <p:cNvSpPr txBox="1"/>
          <p:nvPr/>
        </p:nvSpPr>
        <p:spPr>
          <a:xfrm>
            <a:off x="1905618" y="2831743"/>
            <a:ext cx="2160240" cy="646331"/>
          </a:xfrm>
          <a:prstGeom prst="rect">
            <a:avLst/>
          </a:prstGeom>
          <a:noFill/>
        </p:spPr>
        <p:txBody>
          <a:bodyPr wrap="square" rtlCol="0">
            <a:spAutoFit/>
          </a:bodyPr>
          <a:lstStyle/>
          <a:p>
            <a:pPr algn="ctr"/>
            <a:r>
              <a:rPr lang="hu-HU" dirty="0" err="1" smtClean="0"/>
              <a:t>Transition</a:t>
            </a:r>
            <a:endParaRPr lang="hu-HU" dirty="0" smtClean="0"/>
          </a:p>
          <a:p>
            <a:pPr algn="ctr"/>
            <a:r>
              <a:rPr lang="hu-HU" dirty="0" err="1" smtClean="0"/>
              <a:t>state</a:t>
            </a:r>
            <a:endParaRPr lang="hu-HU" dirty="0"/>
          </a:p>
        </p:txBody>
      </p:sp>
      <p:sp>
        <p:nvSpPr>
          <p:cNvPr id="11" name="Szövegdoboz 10"/>
          <p:cNvSpPr txBox="1"/>
          <p:nvPr/>
        </p:nvSpPr>
        <p:spPr>
          <a:xfrm>
            <a:off x="467544" y="1700808"/>
            <a:ext cx="1296144" cy="369332"/>
          </a:xfrm>
          <a:prstGeom prst="rect">
            <a:avLst/>
          </a:prstGeom>
          <a:noFill/>
        </p:spPr>
        <p:txBody>
          <a:bodyPr wrap="square" rtlCol="0">
            <a:spAutoFit/>
          </a:bodyPr>
          <a:lstStyle/>
          <a:p>
            <a:r>
              <a:rPr lang="hu-HU" dirty="0" err="1" smtClean="0"/>
              <a:t>Fractures</a:t>
            </a:r>
            <a:endParaRPr lang="hu-HU" dirty="0"/>
          </a:p>
        </p:txBody>
      </p:sp>
      <p:sp>
        <p:nvSpPr>
          <p:cNvPr id="15" name="Szövegdoboz 14"/>
          <p:cNvSpPr txBox="1"/>
          <p:nvPr/>
        </p:nvSpPr>
        <p:spPr>
          <a:xfrm>
            <a:off x="251520" y="4965556"/>
            <a:ext cx="5904656" cy="1415772"/>
          </a:xfrm>
          <a:prstGeom prst="rect">
            <a:avLst/>
          </a:prstGeom>
          <a:noFill/>
        </p:spPr>
        <p:txBody>
          <a:bodyPr wrap="square" rtlCol="0">
            <a:spAutoFit/>
          </a:bodyPr>
          <a:lstStyle/>
          <a:p>
            <a:r>
              <a:rPr lang="hu-HU" sz="1600" dirty="0" smtClean="0"/>
              <a:t>The main </a:t>
            </a:r>
            <a:r>
              <a:rPr lang="hu-HU" sz="1600" dirty="0" err="1" smtClean="0"/>
              <a:t>variables</a:t>
            </a:r>
            <a:r>
              <a:rPr lang="hu-HU" sz="1600" dirty="0" smtClean="0"/>
              <a:t> </a:t>
            </a:r>
            <a:r>
              <a:rPr lang="hu-HU" sz="1600" dirty="0" err="1" smtClean="0"/>
              <a:t>are</a:t>
            </a:r>
            <a:r>
              <a:rPr lang="hu-HU" sz="1600" dirty="0" smtClean="0"/>
              <a:t>: </a:t>
            </a:r>
            <a:r>
              <a:rPr lang="hu-HU" sz="1600" b="1" dirty="0" err="1" smtClean="0"/>
              <a:t>Aspect</a:t>
            </a:r>
            <a:r>
              <a:rPr lang="hu-HU" sz="1600" b="1" dirty="0" smtClean="0"/>
              <a:t> ratio, </a:t>
            </a:r>
            <a:r>
              <a:rPr lang="hu-HU" sz="1600" b="1" dirty="0" err="1" smtClean="0"/>
              <a:t>Convexity</a:t>
            </a:r>
            <a:r>
              <a:rPr lang="hu-HU" sz="1600" b="1" dirty="0" smtClean="0"/>
              <a:t>, </a:t>
            </a:r>
            <a:r>
              <a:rPr lang="hu-HU" sz="1600" b="1" dirty="0" err="1" smtClean="0"/>
              <a:t>Feret</a:t>
            </a:r>
            <a:r>
              <a:rPr lang="hu-HU" sz="1600" b="1" dirty="0" smtClean="0"/>
              <a:t>_min</a:t>
            </a:r>
          </a:p>
          <a:p>
            <a:pPr algn="ctr"/>
            <a:endParaRPr lang="hu-HU" sz="1600" dirty="0" smtClean="0"/>
          </a:p>
          <a:p>
            <a:pPr algn="ctr"/>
            <a:r>
              <a:rPr lang="hu-HU" i="1" dirty="0" smtClean="0"/>
              <a:t>F(D)</a:t>
            </a:r>
            <a:r>
              <a:rPr lang="hu-HU" dirty="0" smtClean="0"/>
              <a:t>=0.14 </a:t>
            </a:r>
            <a:r>
              <a:rPr lang="hu-HU" i="1" dirty="0" smtClean="0"/>
              <a:t>AR</a:t>
            </a:r>
            <a:r>
              <a:rPr lang="hu-HU" dirty="0" smtClean="0"/>
              <a:t>+2.911 </a:t>
            </a:r>
            <a:r>
              <a:rPr lang="hu-HU" i="1" dirty="0" smtClean="0"/>
              <a:t>Conv</a:t>
            </a:r>
            <a:r>
              <a:rPr lang="hu-HU" dirty="0" smtClean="0"/>
              <a:t>-2.771</a:t>
            </a:r>
          </a:p>
          <a:p>
            <a:endParaRPr lang="hu-HU" dirty="0" smtClean="0"/>
          </a:p>
          <a:p>
            <a:endParaRPr lang="hu-HU" dirty="0"/>
          </a:p>
        </p:txBody>
      </p:sp>
      <p:pic>
        <p:nvPicPr>
          <p:cNvPr id="2053" name="Picture 5"/>
          <p:cNvPicPr>
            <a:picLocks noChangeAspect="1" noChangeArrowheads="1"/>
          </p:cNvPicPr>
          <p:nvPr/>
        </p:nvPicPr>
        <p:blipFill>
          <a:blip r:embed="rId3" cstate="print"/>
          <a:srcRect/>
          <a:stretch>
            <a:fillRect/>
          </a:stretch>
        </p:blipFill>
        <p:spPr bwMode="auto">
          <a:xfrm>
            <a:off x="6084168" y="116632"/>
            <a:ext cx="2697849" cy="21600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6084168" y="2348880"/>
            <a:ext cx="2697849" cy="2160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cstate="print"/>
          <a:srcRect/>
          <a:stretch>
            <a:fillRect/>
          </a:stretch>
        </p:blipFill>
        <p:spPr bwMode="auto">
          <a:xfrm>
            <a:off x="6084168" y="4581128"/>
            <a:ext cx="2697849" cy="2160000"/>
          </a:xfrm>
          <a:prstGeom prst="rect">
            <a:avLst/>
          </a:prstGeom>
          <a:noFill/>
          <a:ln w="9525">
            <a:noFill/>
            <a:miter lim="800000"/>
            <a:headEnd/>
            <a:tailEnd/>
          </a:ln>
          <a:effectLst/>
        </p:spPr>
      </p:pic>
      <p:sp>
        <p:nvSpPr>
          <p:cNvPr id="18" name="Left Arrow 17"/>
          <p:cNvSpPr/>
          <p:nvPr/>
        </p:nvSpPr>
        <p:spPr>
          <a:xfrm rot="10800000">
            <a:off x="2051720" y="5949280"/>
            <a:ext cx="2448272" cy="576064"/>
          </a:xfrm>
          <a:prstGeom prst="lef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extBox 18"/>
          <p:cNvSpPr txBox="1"/>
          <p:nvPr/>
        </p:nvSpPr>
        <p:spPr>
          <a:xfrm>
            <a:off x="2627784" y="6021288"/>
            <a:ext cx="1944216" cy="369332"/>
          </a:xfrm>
          <a:prstGeom prst="rect">
            <a:avLst/>
          </a:prstGeom>
          <a:noFill/>
        </p:spPr>
        <p:txBody>
          <a:bodyPr wrap="square" rtlCol="0">
            <a:spAutoFit/>
          </a:bodyPr>
          <a:lstStyle/>
          <a:p>
            <a:r>
              <a:rPr lang="hu-HU" dirty="0" smtClean="0"/>
              <a:t>Dissolution</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40" y="-27384"/>
            <a:ext cx="8229600" cy="86409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000" b="0" i="1" u="none" strike="noStrike" kern="1200" cap="none" spc="0" normalizeH="0" baseline="0" noProof="0" dirty="0" smtClean="0">
                <a:ln>
                  <a:noFill/>
                </a:ln>
                <a:solidFill>
                  <a:schemeClr val="bg1">
                    <a:lumMod val="50000"/>
                  </a:schemeClr>
                </a:solidFill>
                <a:effectLst/>
                <a:uLnTx/>
                <a:uFillTx/>
                <a:latin typeface="+mj-lt"/>
                <a:ea typeface="+mj-ea"/>
                <a:cs typeface="+mj-cs"/>
              </a:rPr>
              <a:t>Results IV. </a:t>
            </a:r>
            <a:r>
              <a:rPr kumimoji="0" lang="hu-HU" sz="4000" b="0" i="1" u="none" strike="noStrike" kern="1200" cap="none" spc="0" normalizeH="0" baseline="0" noProof="0" dirty="0" err="1" smtClean="0">
                <a:ln>
                  <a:noFill/>
                </a:ln>
                <a:solidFill>
                  <a:schemeClr val="bg1">
                    <a:lumMod val="50000"/>
                  </a:schemeClr>
                </a:solidFill>
                <a:effectLst/>
                <a:uLnTx/>
                <a:uFillTx/>
                <a:latin typeface="+mj-lt"/>
                <a:ea typeface="+mj-ea"/>
                <a:cs typeface="+mj-cs"/>
              </a:rPr>
              <a:t>Statistics</a:t>
            </a:r>
            <a:endParaRPr kumimoji="0" lang="hu-HU" sz="4000" b="0" i="1" u="none" strike="noStrike" kern="1200" cap="none" spc="0" normalizeH="0" baseline="0" noProof="0" dirty="0">
              <a:ln>
                <a:noFill/>
              </a:ln>
              <a:solidFill>
                <a:schemeClr val="bg1">
                  <a:lumMod val="50000"/>
                </a:schemeClr>
              </a:solidFill>
              <a:effectLst/>
              <a:uLnTx/>
              <a:uFillTx/>
              <a:latin typeface="+mj-lt"/>
              <a:ea typeface="+mj-ea"/>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323528" y="836712"/>
            <a:ext cx="6925247" cy="5544616"/>
          </a:xfrm>
          <a:prstGeom prst="rect">
            <a:avLst/>
          </a:prstGeom>
          <a:noFill/>
          <a:ln w="9525">
            <a:noFill/>
            <a:miter lim="800000"/>
            <a:headEnd/>
            <a:tailEnd/>
          </a:ln>
          <a:effectLst/>
        </p:spPr>
      </p:pic>
      <p:grpSp>
        <p:nvGrpSpPr>
          <p:cNvPr id="8" name="Csoportba foglalás 7"/>
          <p:cNvGrpSpPr/>
          <p:nvPr/>
        </p:nvGrpSpPr>
        <p:grpSpPr>
          <a:xfrm>
            <a:off x="1907704" y="5949280"/>
            <a:ext cx="3024336" cy="432048"/>
            <a:chOff x="6516216" y="4437112"/>
            <a:chExt cx="3024336" cy="432048"/>
          </a:xfrm>
        </p:grpSpPr>
        <p:sp>
          <p:nvSpPr>
            <p:cNvPr id="7" name="Téglalap 6"/>
            <p:cNvSpPr/>
            <p:nvPr/>
          </p:nvSpPr>
          <p:spPr>
            <a:xfrm>
              <a:off x="6516216" y="4437112"/>
              <a:ext cx="280831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6732240" y="4437112"/>
              <a:ext cx="2808312" cy="369332"/>
            </a:xfrm>
            <a:prstGeom prst="rect">
              <a:avLst/>
            </a:prstGeom>
            <a:noFill/>
            <a:ln>
              <a:noFill/>
            </a:ln>
          </p:spPr>
          <p:txBody>
            <a:bodyPr wrap="square" rtlCol="0">
              <a:spAutoFit/>
            </a:bodyPr>
            <a:lstStyle/>
            <a:p>
              <a:r>
                <a:rPr lang="hu-HU" b="1" dirty="0" err="1" smtClean="0"/>
                <a:t>Area</a:t>
              </a:r>
              <a:r>
                <a:rPr lang="hu-HU" b="1" dirty="0" smtClean="0"/>
                <a:t>/min_</a:t>
              </a:r>
              <a:r>
                <a:rPr lang="hu-HU" b="1" dirty="0" err="1" smtClean="0"/>
                <a:t>diameter</a:t>
              </a:r>
              <a:r>
                <a:rPr lang="hu-HU" b="1" dirty="0" smtClean="0"/>
                <a:t> [pixel]</a:t>
              </a:r>
              <a:endParaRPr lang="hu-HU" b="1" dirty="0"/>
            </a:p>
          </p:txBody>
        </p:sp>
      </p:grpSp>
      <p:sp>
        <p:nvSpPr>
          <p:cNvPr id="9" name="Téglalap 8"/>
          <p:cNvSpPr/>
          <p:nvPr/>
        </p:nvSpPr>
        <p:spPr>
          <a:xfrm>
            <a:off x="5652120" y="1196752"/>
            <a:ext cx="151216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5652120" y="1043444"/>
            <a:ext cx="1512168" cy="369332"/>
          </a:xfrm>
          <a:prstGeom prst="rect">
            <a:avLst/>
          </a:prstGeom>
          <a:noFill/>
        </p:spPr>
        <p:txBody>
          <a:bodyPr wrap="square" rtlCol="0">
            <a:spAutoFit/>
          </a:bodyPr>
          <a:lstStyle/>
          <a:p>
            <a:r>
              <a:rPr lang="hu-HU" sz="1200" dirty="0" err="1" smtClean="0"/>
              <a:t>Transition</a:t>
            </a:r>
            <a:r>
              <a:rPr lang="hu-HU" dirty="0" smtClean="0"/>
              <a:t> </a:t>
            </a:r>
            <a:endParaRPr lang="hu-HU" dirty="0"/>
          </a:p>
        </p:txBody>
      </p:sp>
      <p:sp>
        <p:nvSpPr>
          <p:cNvPr id="11" name="Szövegdoboz 10"/>
          <p:cNvSpPr txBox="1"/>
          <p:nvPr/>
        </p:nvSpPr>
        <p:spPr>
          <a:xfrm>
            <a:off x="5652120" y="1195844"/>
            <a:ext cx="1512168" cy="369332"/>
          </a:xfrm>
          <a:prstGeom prst="rect">
            <a:avLst/>
          </a:prstGeom>
          <a:noFill/>
        </p:spPr>
        <p:txBody>
          <a:bodyPr wrap="square" rtlCol="0">
            <a:spAutoFit/>
          </a:bodyPr>
          <a:lstStyle/>
          <a:p>
            <a:r>
              <a:rPr lang="hu-HU" sz="1200" dirty="0" err="1" smtClean="0"/>
              <a:t>Not</a:t>
            </a:r>
            <a:r>
              <a:rPr lang="hu-HU" sz="1200" dirty="0" smtClean="0"/>
              <a:t> </a:t>
            </a:r>
            <a:r>
              <a:rPr lang="hu-HU" sz="1200" dirty="0" err="1" smtClean="0"/>
              <a:t>dissolved</a:t>
            </a:r>
            <a:r>
              <a:rPr lang="hu-HU" dirty="0" smtClean="0"/>
              <a:t> </a:t>
            </a:r>
            <a:endParaRPr lang="hu-HU" dirty="0"/>
          </a:p>
        </p:txBody>
      </p:sp>
      <p:sp>
        <p:nvSpPr>
          <p:cNvPr id="12" name="Szövegdoboz 11"/>
          <p:cNvSpPr txBox="1"/>
          <p:nvPr/>
        </p:nvSpPr>
        <p:spPr>
          <a:xfrm>
            <a:off x="5652120" y="1348244"/>
            <a:ext cx="1512168" cy="369332"/>
          </a:xfrm>
          <a:prstGeom prst="rect">
            <a:avLst/>
          </a:prstGeom>
          <a:noFill/>
        </p:spPr>
        <p:txBody>
          <a:bodyPr wrap="square" rtlCol="0">
            <a:spAutoFit/>
          </a:bodyPr>
          <a:lstStyle/>
          <a:p>
            <a:r>
              <a:rPr lang="hu-HU" sz="1200" dirty="0" err="1" smtClean="0"/>
              <a:t>Strongly</a:t>
            </a:r>
            <a:r>
              <a:rPr lang="hu-HU" sz="1200" dirty="0" smtClean="0"/>
              <a:t> </a:t>
            </a:r>
            <a:r>
              <a:rPr lang="hu-HU" sz="1200" dirty="0" err="1" smtClean="0"/>
              <a:t>dissolved</a:t>
            </a:r>
            <a:r>
              <a:rPr lang="hu-HU" dirty="0" smtClean="0"/>
              <a:t> </a:t>
            </a:r>
            <a:endParaRPr lang="hu-HU" dirty="0"/>
          </a:p>
        </p:txBody>
      </p:sp>
      <p:sp>
        <p:nvSpPr>
          <p:cNvPr id="14" name="Jobbra nyíl 13"/>
          <p:cNvSpPr/>
          <p:nvPr/>
        </p:nvSpPr>
        <p:spPr>
          <a:xfrm>
            <a:off x="3419872" y="4365104"/>
            <a:ext cx="1296144" cy="432048"/>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Kanyar jobbra 15"/>
          <p:cNvSpPr/>
          <p:nvPr/>
        </p:nvSpPr>
        <p:spPr>
          <a:xfrm flipV="1">
            <a:off x="2195736" y="3861048"/>
            <a:ext cx="792088" cy="864096"/>
          </a:xfrm>
          <a:prstGeom prst="ben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Jobbra nyíl 12"/>
          <p:cNvSpPr/>
          <p:nvPr/>
        </p:nvSpPr>
        <p:spPr>
          <a:xfrm rot="5400000">
            <a:off x="1619672" y="2132856"/>
            <a:ext cx="1296144" cy="432048"/>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Téglalap 25"/>
          <p:cNvSpPr/>
          <p:nvPr/>
        </p:nvSpPr>
        <p:spPr>
          <a:xfrm>
            <a:off x="5580112" y="98072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Szövegdoboz 26"/>
          <p:cNvSpPr txBox="1"/>
          <p:nvPr/>
        </p:nvSpPr>
        <p:spPr>
          <a:xfrm>
            <a:off x="5580112" y="836712"/>
            <a:ext cx="936104" cy="369332"/>
          </a:xfrm>
          <a:prstGeom prst="rect">
            <a:avLst/>
          </a:prstGeom>
          <a:noFill/>
        </p:spPr>
        <p:txBody>
          <a:bodyPr wrap="square" rtlCol="0">
            <a:spAutoFit/>
          </a:bodyPr>
          <a:lstStyle/>
          <a:p>
            <a:r>
              <a:rPr lang="hu-HU" dirty="0" err="1" smtClean="0"/>
              <a:t>Type</a:t>
            </a:r>
            <a:endParaRPr lang="hu-HU" dirty="0"/>
          </a:p>
        </p:txBody>
      </p:sp>
      <p:sp>
        <p:nvSpPr>
          <p:cNvPr id="28" name="Kanyar jobbra 27"/>
          <p:cNvSpPr/>
          <p:nvPr/>
        </p:nvSpPr>
        <p:spPr>
          <a:xfrm flipV="1">
            <a:off x="5580112" y="1844824"/>
            <a:ext cx="288032" cy="288032"/>
          </a:xfrm>
          <a:prstGeom prst="ben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9" name="Szövegdoboz 28"/>
          <p:cNvSpPr txBox="1"/>
          <p:nvPr/>
        </p:nvSpPr>
        <p:spPr>
          <a:xfrm>
            <a:off x="5868144" y="1916832"/>
            <a:ext cx="1512168" cy="276999"/>
          </a:xfrm>
          <a:prstGeom prst="rect">
            <a:avLst/>
          </a:prstGeom>
          <a:noFill/>
        </p:spPr>
        <p:txBody>
          <a:bodyPr wrap="square" rtlCol="0">
            <a:spAutoFit/>
          </a:bodyPr>
          <a:lstStyle/>
          <a:p>
            <a:r>
              <a:rPr lang="hu-HU" sz="1200" dirty="0" err="1" smtClean="0"/>
              <a:t>Dissolution</a:t>
            </a:r>
            <a:r>
              <a:rPr lang="hu-HU" sz="1200" dirty="0" smtClean="0"/>
              <a:t> </a:t>
            </a:r>
            <a:r>
              <a:rPr lang="hu-HU" sz="1200" dirty="0" err="1" smtClean="0"/>
              <a:t>rate</a:t>
            </a:r>
            <a:endParaRPr lang="hu-HU" dirty="0"/>
          </a:p>
        </p:txBody>
      </p:sp>
      <p:sp>
        <p:nvSpPr>
          <p:cNvPr id="18" name="Oval 17"/>
          <p:cNvSpPr/>
          <p:nvPr/>
        </p:nvSpPr>
        <p:spPr>
          <a:xfrm>
            <a:off x="2843808" y="1772816"/>
            <a:ext cx="144016" cy="936104"/>
          </a:xfrm>
          <a:prstGeom prst="ellipse">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Oval 18"/>
          <p:cNvSpPr/>
          <p:nvPr/>
        </p:nvSpPr>
        <p:spPr>
          <a:xfrm>
            <a:off x="2771800" y="3212976"/>
            <a:ext cx="360040" cy="936104"/>
          </a:xfrm>
          <a:prstGeom prst="ellipse">
            <a:avLst/>
          </a:prstGeom>
          <a:solidFill>
            <a:schemeClr val="tx1">
              <a:lumMod val="50000"/>
              <a:lumOff val="50000"/>
            </a:schemeClr>
          </a:solidFill>
          <a:ln>
            <a:solidFill>
              <a:srgbClr val="8B7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Oval 19"/>
          <p:cNvSpPr/>
          <p:nvPr/>
        </p:nvSpPr>
        <p:spPr>
          <a:xfrm rot="5400000">
            <a:off x="4175956" y="3176972"/>
            <a:ext cx="504056" cy="1584176"/>
          </a:xfrm>
          <a:prstGeom prst="ellipse">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2" name="Straight Arrow Connector 21"/>
          <p:cNvCxnSpPr/>
          <p:nvPr/>
        </p:nvCxnSpPr>
        <p:spPr>
          <a:xfrm>
            <a:off x="2915816" y="2780928"/>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03848" y="3933056"/>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9" presetClass="emph" presetSubtype="0" grpId="0" nodeType="withEffect">
                                  <p:stCondLst>
                                    <p:cond delay="0"/>
                                  </p:stCondLst>
                                  <p:childTnLst>
                                    <p:set>
                                      <p:cBhvr rctx="PPT">
                                        <p:cTn id="16" dur="indefinite"/>
                                        <p:tgtEl>
                                          <p:spTgt spid="13"/>
                                        </p:tgtEl>
                                        <p:attrNameLst>
                                          <p:attrName>style.opacity</p:attrName>
                                        </p:attrNameLst>
                                      </p:cBhvr>
                                      <p:to>
                                        <p:strVal val="0.5"/>
                                      </p:to>
                                    </p:set>
                                    <p:animEffect filter="image" prLst="opacity: 0.5">
                                      <p:cBhvr rctx="IE">
                                        <p:cTn id="17" dur="indefinite"/>
                                        <p:tgtEl>
                                          <p:spTgt spid="13"/>
                                        </p:tgtEl>
                                      </p:cBhvr>
                                    </p:animEffect>
                                  </p:childTnLst>
                                </p:cTn>
                              </p:par>
                              <p:par>
                                <p:cTn id="18" presetID="9" presetClass="emph" presetSubtype="0" grpId="1" nodeType="withEffect">
                                  <p:stCondLst>
                                    <p:cond delay="0"/>
                                  </p:stCondLst>
                                  <p:childTnLst>
                                    <p:set>
                                      <p:cBhvr rctx="PPT">
                                        <p:cTn id="19" dur="indefinite"/>
                                        <p:tgtEl>
                                          <p:spTgt spid="13"/>
                                        </p:tgtEl>
                                        <p:attrNameLst>
                                          <p:attrName>style.opacity</p:attrName>
                                        </p:attrNameLst>
                                      </p:cBhvr>
                                      <p:to>
                                        <p:strVal val="0.5"/>
                                      </p:to>
                                    </p:set>
                                    <p:animEffect filter="image" prLst="opacity: 0.5">
                                      <p:cBhvr rctx="IE">
                                        <p:cTn id="20" dur="indefinite"/>
                                        <p:tgtEl>
                                          <p:spTgt spid="13"/>
                                        </p:tgtEl>
                                      </p:cBhvr>
                                    </p:animEffect>
                                  </p:childTnLst>
                                </p:cTn>
                              </p:par>
                              <p:par>
                                <p:cTn id="21" presetID="9" presetClass="emph" presetSubtype="0" grpId="0" nodeType="withEffect">
                                  <p:stCondLst>
                                    <p:cond delay="0"/>
                                  </p:stCondLst>
                                  <p:childTnLst>
                                    <p:set>
                                      <p:cBhvr rctx="PPT">
                                        <p:cTn id="22" dur="indefinite"/>
                                        <p:tgtEl>
                                          <p:spTgt spid="16"/>
                                        </p:tgtEl>
                                        <p:attrNameLst>
                                          <p:attrName>style.opacity</p:attrName>
                                        </p:attrNameLst>
                                      </p:cBhvr>
                                      <p:to>
                                        <p:strVal val="0.5"/>
                                      </p:to>
                                    </p:set>
                                    <p:animEffect filter="image" prLst="opacity: 0.5">
                                      <p:cBhvr rctx="IE">
                                        <p:cTn id="23" dur="indefinite"/>
                                        <p:tgtEl>
                                          <p:spTgt spid="16"/>
                                        </p:tgtEl>
                                      </p:cBhvr>
                                    </p:animEffect>
                                  </p:childTnLst>
                                </p:cTn>
                              </p:par>
                              <p:par>
                                <p:cTn id="24" presetID="9" presetClass="emph" presetSubtype="0" grpId="0" nodeType="withEffect">
                                  <p:stCondLst>
                                    <p:cond delay="0"/>
                                  </p:stCondLst>
                                  <p:childTnLst>
                                    <p:set>
                                      <p:cBhvr rctx="PPT">
                                        <p:cTn id="25" dur="indefinite"/>
                                        <p:tgtEl>
                                          <p:spTgt spid="14"/>
                                        </p:tgtEl>
                                        <p:attrNameLst>
                                          <p:attrName>style.opacity</p:attrName>
                                        </p:attrNameLst>
                                      </p:cBhvr>
                                      <p:to>
                                        <p:strVal val="0.5"/>
                                      </p:to>
                                    </p:set>
                                    <p:animEffect filter="image" prLst="opacity: 0.5">
                                      <p:cBhvr rctx="IE">
                                        <p:cTn id="26"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3" grpId="0" animBg="1"/>
      <p:bldP spid="13" grpId="1"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lum/>
          </a:blip>
          <a:srcRect/>
          <a:stretch>
            <a:fillRect/>
          </a:stretch>
        </p:blipFill>
        <p:spPr bwMode="auto">
          <a:xfrm>
            <a:off x="236734" y="908720"/>
            <a:ext cx="4426476" cy="3672408"/>
          </a:xfrm>
          <a:prstGeom prst="rect">
            <a:avLst/>
          </a:prstGeom>
          <a:noFill/>
          <a:ln w="9525">
            <a:noFill/>
            <a:miter lim="800000"/>
            <a:headEnd/>
            <a:tailEnd/>
          </a:ln>
          <a:effectLst>
            <a:outerShdw blurRad="50800" dist="50800" dir="5400000" algn="ctr" rotWithShape="0">
              <a:srgbClr val="000000">
                <a:alpha val="50000"/>
              </a:srgbClr>
            </a:outerShdw>
          </a:effectLst>
        </p:spPr>
      </p:pic>
      <p:sp>
        <p:nvSpPr>
          <p:cNvPr id="5" name="Title 1"/>
          <p:cNvSpPr>
            <a:spLocks noGrp="1"/>
          </p:cNvSpPr>
          <p:nvPr>
            <p:ph type="title"/>
          </p:nvPr>
        </p:nvSpPr>
        <p:spPr>
          <a:xfrm>
            <a:off x="467544" y="-171400"/>
            <a:ext cx="8229600" cy="936104"/>
          </a:xfrm>
        </p:spPr>
        <p:txBody>
          <a:bodyPr>
            <a:noAutofit/>
          </a:bodyPr>
          <a:lstStyle/>
          <a:p>
            <a:pPr algn="l"/>
            <a:r>
              <a:rPr lang="hu-HU" sz="4000" i="1" dirty="0" smtClean="0">
                <a:solidFill>
                  <a:schemeClr val="bg1">
                    <a:lumMod val="50000"/>
                  </a:schemeClr>
                </a:solidFill>
              </a:rPr>
              <a:t>Discussion II. </a:t>
            </a:r>
            <a:endParaRPr lang="hu-HU" sz="4000" i="1" dirty="0">
              <a:solidFill>
                <a:schemeClr val="bg1">
                  <a:lumMod val="50000"/>
                </a:schemeClr>
              </a:solidFill>
            </a:endParaRPr>
          </a:p>
        </p:txBody>
      </p:sp>
      <p:grpSp>
        <p:nvGrpSpPr>
          <p:cNvPr id="12" name="Group 11"/>
          <p:cNvGrpSpPr/>
          <p:nvPr/>
        </p:nvGrpSpPr>
        <p:grpSpPr>
          <a:xfrm>
            <a:off x="5004048" y="2780928"/>
            <a:ext cx="3600400" cy="1800200"/>
            <a:chOff x="5312980" y="2204864"/>
            <a:chExt cx="3485717" cy="1569600"/>
          </a:xfrm>
        </p:grpSpPr>
        <p:pic>
          <p:nvPicPr>
            <p:cNvPr id="2" name="Picture 2" descr="C:\Users\ibm\Desktop\41132_ea.JPG"/>
            <p:cNvPicPr>
              <a:picLocks noChangeAspect="1" noChangeArrowheads="1"/>
            </p:cNvPicPr>
            <p:nvPr/>
          </p:nvPicPr>
          <p:blipFill>
            <a:blip r:embed="rId4" cstate="print"/>
            <a:srcRect/>
            <a:stretch>
              <a:fillRect/>
            </a:stretch>
          </p:blipFill>
          <p:spPr bwMode="auto">
            <a:xfrm>
              <a:off x="5312980" y="2204864"/>
              <a:ext cx="1707292" cy="1569600"/>
            </a:xfrm>
            <a:prstGeom prst="rect">
              <a:avLst/>
            </a:prstGeom>
            <a:noFill/>
            <a:ln w="15875">
              <a:solidFill>
                <a:schemeClr val="tx1"/>
              </a:solidFill>
            </a:ln>
          </p:spPr>
        </p:pic>
        <p:pic>
          <p:nvPicPr>
            <p:cNvPr id="1027" name="Picture 3" descr="C:\Users\ibm\Desktop\Isza_előadásanyagok\41132_közepes.jpg"/>
            <p:cNvPicPr>
              <a:picLocks noChangeAspect="1" noChangeArrowheads="1"/>
            </p:cNvPicPr>
            <p:nvPr/>
          </p:nvPicPr>
          <p:blipFill>
            <a:blip r:embed="rId5" cstate="print"/>
            <a:srcRect/>
            <a:stretch>
              <a:fillRect/>
            </a:stretch>
          </p:blipFill>
          <p:spPr bwMode="auto">
            <a:xfrm>
              <a:off x="7092280" y="2204864"/>
              <a:ext cx="1706417" cy="1569600"/>
            </a:xfrm>
            <a:prstGeom prst="rect">
              <a:avLst/>
            </a:prstGeom>
            <a:noFill/>
            <a:ln w="15875">
              <a:solidFill>
                <a:schemeClr val="tx1"/>
              </a:solidFill>
            </a:ln>
          </p:spPr>
        </p:pic>
      </p:grpSp>
      <p:sp>
        <p:nvSpPr>
          <p:cNvPr id="19" name="Right Arrow 18"/>
          <p:cNvSpPr/>
          <p:nvPr/>
        </p:nvSpPr>
        <p:spPr>
          <a:xfrm rot="10800000">
            <a:off x="3275856" y="1484784"/>
            <a:ext cx="1296144" cy="576064"/>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Right Arrow 20"/>
          <p:cNvSpPr/>
          <p:nvPr/>
        </p:nvSpPr>
        <p:spPr>
          <a:xfrm rot="10800000">
            <a:off x="3275856" y="3645024"/>
            <a:ext cx="1296144" cy="576064"/>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050" name="Picture 2"/>
          <p:cNvPicPr>
            <a:picLocks noChangeAspect="1" noChangeArrowheads="1"/>
          </p:cNvPicPr>
          <p:nvPr/>
        </p:nvPicPr>
        <p:blipFill>
          <a:blip r:embed="rId6" cstate="print"/>
          <a:srcRect/>
          <a:stretch>
            <a:fillRect/>
          </a:stretch>
        </p:blipFill>
        <p:spPr bwMode="auto">
          <a:xfrm>
            <a:off x="142231" y="1249153"/>
            <a:ext cx="4789809" cy="3115951"/>
          </a:xfrm>
          <a:prstGeom prst="rect">
            <a:avLst/>
          </a:prstGeom>
          <a:noFill/>
          <a:ln w="9525">
            <a:noFill/>
            <a:miter lim="800000"/>
            <a:headEnd/>
            <a:tailEnd/>
          </a:ln>
        </p:spPr>
      </p:pic>
      <p:sp>
        <p:nvSpPr>
          <p:cNvPr id="22" name="Right Arrow 21"/>
          <p:cNvSpPr/>
          <p:nvPr/>
        </p:nvSpPr>
        <p:spPr>
          <a:xfrm rot="9951604">
            <a:off x="3833153" y="1455949"/>
            <a:ext cx="1005491" cy="504056"/>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Right Arrow 22"/>
          <p:cNvSpPr/>
          <p:nvPr/>
        </p:nvSpPr>
        <p:spPr>
          <a:xfrm rot="11403380">
            <a:off x="3670693" y="3169772"/>
            <a:ext cx="1199020" cy="504056"/>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extBox 23"/>
          <p:cNvSpPr txBox="1"/>
          <p:nvPr/>
        </p:nvSpPr>
        <p:spPr>
          <a:xfrm>
            <a:off x="0" y="5733256"/>
            <a:ext cx="9144000" cy="461665"/>
          </a:xfrm>
          <a:prstGeom prst="rect">
            <a:avLst/>
          </a:prstGeom>
          <a:noFill/>
        </p:spPr>
        <p:txBody>
          <a:bodyPr wrap="square" rtlCol="0">
            <a:spAutoFit/>
          </a:bodyPr>
          <a:lstStyle/>
          <a:p>
            <a:pPr algn="ctr"/>
            <a:r>
              <a:rPr lang="hu-HU" sz="2400" b="1" dirty="0" err="1" smtClean="0">
                <a:solidFill>
                  <a:srgbClr val="FF0000"/>
                </a:solidFill>
              </a:rPr>
              <a:t>It</a:t>
            </a:r>
            <a:r>
              <a:rPr lang="hu-HU" sz="2400" b="1" dirty="0" smtClean="0">
                <a:solidFill>
                  <a:srgbClr val="FF0000"/>
                </a:solidFill>
              </a:rPr>
              <a:t> must be a paleocave facies</a:t>
            </a:r>
            <a:endParaRPr lang="hu-HU" sz="2400" b="1" dirty="0">
              <a:solidFill>
                <a:srgbClr val="FF0000"/>
              </a:solidFill>
            </a:endParaRPr>
          </a:p>
        </p:txBody>
      </p:sp>
      <p:grpSp>
        <p:nvGrpSpPr>
          <p:cNvPr id="17" name="Csoportba foglalás 16"/>
          <p:cNvGrpSpPr/>
          <p:nvPr/>
        </p:nvGrpSpPr>
        <p:grpSpPr>
          <a:xfrm>
            <a:off x="5004048" y="908720"/>
            <a:ext cx="3600400" cy="1728192"/>
            <a:chOff x="5004048" y="908720"/>
            <a:chExt cx="3600400" cy="1728192"/>
          </a:xfrm>
        </p:grpSpPr>
        <p:grpSp>
          <p:nvGrpSpPr>
            <p:cNvPr id="11" name="Group 10"/>
            <p:cNvGrpSpPr/>
            <p:nvPr/>
          </p:nvGrpSpPr>
          <p:grpSpPr>
            <a:xfrm>
              <a:off x="5004048" y="908720"/>
              <a:ext cx="3600400" cy="1728192"/>
              <a:chOff x="2330307" y="548680"/>
              <a:chExt cx="4456358" cy="1944216"/>
            </a:xfrm>
          </p:grpSpPr>
          <p:pic>
            <p:nvPicPr>
              <p:cNvPr id="2052" name="Picture 4" descr="C:\Documents and Settings\csikasz\Asztal\41134_cracle.jpg"/>
              <p:cNvPicPr>
                <a:picLocks noChangeAspect="1" noChangeArrowheads="1"/>
              </p:cNvPicPr>
              <p:nvPr/>
            </p:nvPicPr>
            <p:blipFill>
              <a:blip r:embed="rId7" cstate="print"/>
              <a:srcRect/>
              <a:stretch>
                <a:fillRect/>
              </a:stretch>
            </p:blipFill>
            <p:spPr bwMode="auto">
              <a:xfrm>
                <a:off x="2330307" y="548680"/>
                <a:ext cx="2160241" cy="1927620"/>
              </a:xfrm>
              <a:prstGeom prst="rect">
                <a:avLst/>
              </a:prstGeom>
              <a:noFill/>
              <a:ln w="15875">
                <a:solidFill>
                  <a:schemeClr val="tx1"/>
                </a:solidFill>
              </a:ln>
            </p:spPr>
          </p:pic>
          <p:pic>
            <p:nvPicPr>
              <p:cNvPr id="1026" name="Picture 2" descr="C:\Users\ibm\Desktop\41134.jpg"/>
              <p:cNvPicPr>
                <a:picLocks noChangeAspect="1" noChangeArrowheads="1"/>
              </p:cNvPicPr>
              <p:nvPr/>
            </p:nvPicPr>
            <p:blipFill>
              <a:blip r:embed="rId8" cstate="print"/>
              <a:srcRect/>
              <a:stretch>
                <a:fillRect/>
              </a:stretch>
            </p:blipFill>
            <p:spPr bwMode="auto">
              <a:xfrm>
                <a:off x="4610996" y="548680"/>
                <a:ext cx="2175669" cy="1944216"/>
              </a:xfrm>
              <a:prstGeom prst="rect">
                <a:avLst/>
              </a:prstGeom>
              <a:noFill/>
              <a:ln w="15875">
                <a:solidFill>
                  <a:schemeClr val="tx1"/>
                </a:solidFill>
              </a:ln>
            </p:spPr>
          </p:pic>
        </p:grpSp>
        <p:sp>
          <p:nvSpPr>
            <p:cNvPr id="16" name="Lekerekített téglalap 15"/>
            <p:cNvSpPr/>
            <p:nvPr/>
          </p:nvSpPr>
          <p:spPr>
            <a:xfrm>
              <a:off x="5076056" y="980728"/>
              <a:ext cx="648072" cy="648072"/>
            </a:xfrm>
            <a:prstGeom prst="round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8" name="Szövegdoboz 17"/>
          <p:cNvSpPr txBox="1"/>
          <p:nvPr/>
        </p:nvSpPr>
        <p:spPr>
          <a:xfrm>
            <a:off x="2555776" y="4653136"/>
            <a:ext cx="2088232" cy="338554"/>
          </a:xfrm>
          <a:prstGeom prst="rect">
            <a:avLst/>
          </a:prstGeom>
          <a:noFill/>
        </p:spPr>
        <p:txBody>
          <a:bodyPr wrap="square" rtlCol="0">
            <a:spAutoFit/>
          </a:bodyPr>
          <a:lstStyle/>
          <a:p>
            <a:pPr algn="r"/>
            <a:r>
              <a:rPr lang="hu-HU" sz="1600" i="1" cap="small" dirty="0" smtClean="0"/>
              <a:t>R. </a:t>
            </a:r>
            <a:r>
              <a:rPr lang="hu-HU" sz="1600" i="1" cap="small" dirty="0" err="1" smtClean="0"/>
              <a:t>Loucks</a:t>
            </a:r>
            <a:r>
              <a:rPr lang="hu-HU" sz="1600" i="1" cap="small" dirty="0" smtClean="0"/>
              <a:t> </a:t>
            </a:r>
            <a:r>
              <a:rPr lang="hu-HU" sz="1600" i="1" dirty="0" smtClean="0"/>
              <a:t>1999</a:t>
            </a:r>
            <a:endParaRPr lang="hu-HU" sz="1600" i="1" dirty="0"/>
          </a:p>
        </p:txBody>
      </p:sp>
      <p:sp>
        <p:nvSpPr>
          <p:cNvPr id="20" name="TextBox 19"/>
          <p:cNvSpPr txBox="1"/>
          <p:nvPr/>
        </p:nvSpPr>
        <p:spPr>
          <a:xfrm>
            <a:off x="0" y="5229200"/>
            <a:ext cx="9144000" cy="461665"/>
          </a:xfrm>
          <a:prstGeom prst="rect">
            <a:avLst/>
          </a:prstGeom>
          <a:noFill/>
        </p:spPr>
        <p:txBody>
          <a:bodyPr wrap="square" rtlCol="0">
            <a:spAutoFit/>
          </a:bodyPr>
          <a:lstStyle/>
          <a:p>
            <a:pPr algn="ctr"/>
            <a:r>
              <a:rPr lang="hu-HU" sz="2400" dirty="0" err="1" smtClean="0"/>
              <a:t>Not</a:t>
            </a:r>
            <a:r>
              <a:rPr lang="hu-HU" sz="2400" dirty="0" smtClean="0"/>
              <a:t> fault </a:t>
            </a:r>
            <a:r>
              <a:rPr lang="hu-HU" sz="2400" dirty="0" err="1" smtClean="0"/>
              <a:t>breccia</a:t>
            </a:r>
            <a:endParaRPr lang="hu-HU" sz="2400" dirty="0"/>
          </a:p>
        </p:txBody>
      </p:sp>
      <p:pic>
        <p:nvPicPr>
          <p:cNvPr id="25" name="Picture 2" descr="C:\Documents and Settings\csikasz\Asztal\cm.png"/>
          <p:cNvPicPr>
            <a:picLocks noChangeAspect="1" noChangeArrowheads="1"/>
          </p:cNvPicPr>
          <p:nvPr/>
        </p:nvPicPr>
        <p:blipFill>
          <a:blip r:embed="rId9" cstate="print"/>
          <a:srcRect/>
          <a:stretch>
            <a:fillRect/>
          </a:stretch>
        </p:blipFill>
        <p:spPr bwMode="auto">
          <a:xfrm>
            <a:off x="7884368" y="4365104"/>
            <a:ext cx="648072" cy="168288"/>
          </a:xfrm>
          <a:prstGeom prst="rect">
            <a:avLst/>
          </a:prstGeom>
          <a:noFill/>
        </p:spPr>
      </p:pic>
      <p:pic>
        <p:nvPicPr>
          <p:cNvPr id="26" name="Picture 2" descr="C:\Documents and Settings\csikasz\Asztal\cm.png"/>
          <p:cNvPicPr>
            <a:picLocks noChangeAspect="1" noChangeArrowheads="1"/>
          </p:cNvPicPr>
          <p:nvPr/>
        </p:nvPicPr>
        <p:blipFill>
          <a:blip r:embed="rId9" cstate="print"/>
          <a:srcRect/>
          <a:stretch>
            <a:fillRect/>
          </a:stretch>
        </p:blipFill>
        <p:spPr bwMode="auto">
          <a:xfrm>
            <a:off x="7884368" y="2348880"/>
            <a:ext cx="648072" cy="168288"/>
          </a:xfrm>
          <a:prstGeom prst="rect">
            <a:avLst/>
          </a:prstGeom>
          <a:noFill/>
        </p:spPr>
      </p:pic>
      <p:pic>
        <p:nvPicPr>
          <p:cNvPr id="27" name="Picture 2" descr="C:\Documents and Settings\csikasz\Asztal\cm.png"/>
          <p:cNvPicPr>
            <a:picLocks noChangeAspect="1" noChangeArrowheads="1"/>
          </p:cNvPicPr>
          <p:nvPr/>
        </p:nvPicPr>
        <p:blipFill>
          <a:blip r:embed="rId9" cstate="print"/>
          <a:srcRect/>
          <a:stretch>
            <a:fillRect/>
          </a:stretch>
        </p:blipFill>
        <p:spPr bwMode="auto">
          <a:xfrm>
            <a:off x="6084168" y="4365104"/>
            <a:ext cx="648072" cy="168288"/>
          </a:xfrm>
          <a:prstGeom prst="rect">
            <a:avLst/>
          </a:prstGeom>
          <a:noFill/>
        </p:spPr>
      </p:pic>
      <p:pic>
        <p:nvPicPr>
          <p:cNvPr id="28" name="Picture 2" descr="C:\Documents and Settings\csikasz\Asztal\cm.png"/>
          <p:cNvPicPr>
            <a:picLocks noChangeAspect="1" noChangeArrowheads="1"/>
          </p:cNvPicPr>
          <p:nvPr/>
        </p:nvPicPr>
        <p:blipFill>
          <a:blip r:embed="rId9" cstate="print"/>
          <a:srcRect/>
          <a:stretch>
            <a:fillRect/>
          </a:stretch>
        </p:blipFill>
        <p:spPr bwMode="auto">
          <a:xfrm>
            <a:off x="6012160" y="2348880"/>
            <a:ext cx="648072" cy="168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64" presetClass="path" presetSubtype="0" accel="50000" decel="50000" fill="hold" grpId="0" nodeType="withEffect">
                                  <p:stCondLst>
                                    <p:cond delay="0"/>
                                  </p:stCondLst>
                                  <p:childTnLst>
                                    <p:animMotion origin="layout" path="M 4.44444E-6 -2.59259E-6 L 0.0434 -0.05602 " pathEditMode="relative" rAng="0" ptsTypes="AA">
                                      <p:cBhvr>
                                        <p:cTn id="36" dur="500" fill="hold"/>
                                        <p:tgtEl>
                                          <p:spTgt spid="18"/>
                                        </p:tgtEl>
                                        <p:attrNameLst>
                                          <p:attrName>ppt_x</p:attrName>
                                          <p:attrName>ppt_y</p:attrName>
                                        </p:attrNameLst>
                                      </p:cBhvr>
                                      <p:rCtr x="22" y="-28"/>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animBg="1"/>
      <p:bldP spid="22" grpId="0" animBg="1"/>
      <p:bldP spid="23" grpId="0" animBg="1"/>
      <p:bldP spid="24"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4624"/>
            <a:ext cx="9144000" cy="936104"/>
          </a:xfrm>
        </p:spPr>
        <p:txBody>
          <a:bodyPr>
            <a:noAutofit/>
          </a:bodyPr>
          <a:lstStyle/>
          <a:p>
            <a:pPr algn="l"/>
            <a:r>
              <a:rPr lang="hu-HU" sz="3500" i="1" dirty="0" smtClean="0">
                <a:solidFill>
                  <a:schemeClr val="bg1">
                    <a:lumMod val="50000"/>
                  </a:schemeClr>
                </a:solidFill>
              </a:rPr>
              <a:t>Conclusion: </a:t>
            </a:r>
            <a:r>
              <a:rPr lang="hu-HU" sz="3500" i="1" dirty="0" err="1" smtClean="0">
                <a:solidFill>
                  <a:schemeClr val="bg1">
                    <a:lumMod val="50000"/>
                  </a:schemeClr>
                </a:solidFill>
              </a:rPr>
              <a:t>What</a:t>
            </a:r>
            <a:r>
              <a:rPr lang="hu-HU" sz="3500" i="1" dirty="0" smtClean="0">
                <a:solidFill>
                  <a:schemeClr val="bg1">
                    <a:lumMod val="50000"/>
                  </a:schemeClr>
                </a:solidFill>
              </a:rPr>
              <a:t> </a:t>
            </a:r>
            <a:r>
              <a:rPr lang="hu-HU" sz="3500" i="1" dirty="0" err="1" smtClean="0">
                <a:solidFill>
                  <a:schemeClr val="bg1">
                    <a:lumMod val="50000"/>
                  </a:schemeClr>
                </a:solidFill>
              </a:rPr>
              <a:t>does</a:t>
            </a:r>
            <a:r>
              <a:rPr lang="hu-HU" sz="3500" i="1" dirty="0" smtClean="0">
                <a:solidFill>
                  <a:schemeClr val="bg1">
                    <a:lumMod val="50000"/>
                  </a:schemeClr>
                </a:solidFill>
              </a:rPr>
              <a:t> it mean </a:t>
            </a:r>
            <a:r>
              <a:rPr lang="hu-HU" sz="3500" i="1" dirty="0" smtClean="0">
                <a:solidFill>
                  <a:schemeClr val="tx1">
                    <a:lumMod val="50000"/>
                    <a:lumOff val="50000"/>
                  </a:schemeClr>
                </a:solidFill>
              </a:rPr>
              <a:t>in the Reservoir? </a:t>
            </a:r>
            <a:endParaRPr lang="hu-HU" sz="3500" i="1" dirty="0">
              <a:solidFill>
                <a:schemeClr val="tx1">
                  <a:lumMod val="50000"/>
                  <a:lumOff val="50000"/>
                </a:schemeClr>
              </a:solidFill>
            </a:endParaRPr>
          </a:p>
        </p:txBody>
      </p:sp>
      <p:grpSp>
        <p:nvGrpSpPr>
          <p:cNvPr id="9" name="Group 8"/>
          <p:cNvGrpSpPr/>
          <p:nvPr/>
        </p:nvGrpSpPr>
        <p:grpSpPr>
          <a:xfrm>
            <a:off x="319738" y="1379541"/>
            <a:ext cx="5836438" cy="2138754"/>
            <a:chOff x="319738" y="1772816"/>
            <a:chExt cx="5836438" cy="2138754"/>
          </a:xfrm>
        </p:grpSpPr>
        <p:pic>
          <p:nvPicPr>
            <p:cNvPr id="2051" name="Picture 3"/>
            <p:cNvPicPr>
              <a:picLocks noChangeAspect="1" noChangeArrowheads="1"/>
            </p:cNvPicPr>
            <p:nvPr/>
          </p:nvPicPr>
          <p:blipFill>
            <a:blip r:embed="rId3" cstate="print"/>
            <a:srcRect/>
            <a:stretch>
              <a:fillRect/>
            </a:stretch>
          </p:blipFill>
          <p:spPr bwMode="auto">
            <a:xfrm>
              <a:off x="319738" y="1772816"/>
              <a:ext cx="5836438" cy="1800200"/>
            </a:xfrm>
            <a:prstGeom prst="rect">
              <a:avLst/>
            </a:prstGeom>
            <a:noFill/>
            <a:ln w="9525">
              <a:noFill/>
              <a:miter lim="800000"/>
              <a:headEnd/>
              <a:tailEnd/>
            </a:ln>
          </p:spPr>
        </p:pic>
        <p:sp>
          <p:nvSpPr>
            <p:cNvPr id="8" name="Szövegdoboz 17"/>
            <p:cNvSpPr txBox="1"/>
            <p:nvPr/>
          </p:nvSpPr>
          <p:spPr>
            <a:xfrm>
              <a:off x="4067944" y="3573016"/>
              <a:ext cx="2088232" cy="338554"/>
            </a:xfrm>
            <a:prstGeom prst="rect">
              <a:avLst/>
            </a:prstGeom>
            <a:noFill/>
          </p:spPr>
          <p:txBody>
            <a:bodyPr wrap="square" rtlCol="0">
              <a:spAutoFit/>
            </a:bodyPr>
            <a:lstStyle/>
            <a:p>
              <a:pPr algn="r"/>
              <a:r>
                <a:rPr lang="hu-HU" sz="1600" i="1" cap="small" dirty="0" smtClean="0"/>
                <a:t>R. </a:t>
              </a:r>
              <a:r>
                <a:rPr lang="hu-HU" sz="1600" i="1" cap="small" dirty="0" err="1" smtClean="0"/>
                <a:t>Loucks</a:t>
              </a:r>
              <a:r>
                <a:rPr lang="hu-HU" sz="1600" i="1" cap="small" dirty="0" smtClean="0"/>
                <a:t> </a:t>
              </a:r>
              <a:r>
                <a:rPr lang="hu-HU" sz="1600" i="1" dirty="0" smtClean="0"/>
                <a:t>1999</a:t>
              </a:r>
              <a:endParaRPr lang="hu-HU" sz="1600" i="1" dirty="0"/>
            </a:p>
          </p:txBody>
        </p:sp>
      </p:grpSp>
      <p:grpSp>
        <p:nvGrpSpPr>
          <p:cNvPr id="11" name="Group 10"/>
          <p:cNvGrpSpPr/>
          <p:nvPr/>
        </p:nvGrpSpPr>
        <p:grpSpPr>
          <a:xfrm>
            <a:off x="179512" y="1163517"/>
            <a:ext cx="6112175" cy="2520280"/>
            <a:chOff x="179512" y="1412776"/>
            <a:chExt cx="6112175" cy="2520280"/>
          </a:xfrm>
        </p:grpSpPr>
        <p:pic>
          <p:nvPicPr>
            <p:cNvPr id="2052" name="Picture 4"/>
            <p:cNvPicPr>
              <a:picLocks noChangeAspect="1" noChangeArrowheads="1"/>
            </p:cNvPicPr>
            <p:nvPr/>
          </p:nvPicPr>
          <p:blipFill>
            <a:blip r:embed="rId4" cstate="print"/>
            <a:srcRect/>
            <a:stretch>
              <a:fillRect/>
            </a:stretch>
          </p:blipFill>
          <p:spPr bwMode="auto">
            <a:xfrm>
              <a:off x="179512" y="1412776"/>
              <a:ext cx="6112175" cy="2520280"/>
            </a:xfrm>
            <a:prstGeom prst="rect">
              <a:avLst/>
            </a:prstGeom>
            <a:noFill/>
            <a:ln w="9525">
              <a:noFill/>
              <a:miter lim="800000"/>
              <a:headEnd/>
              <a:tailEnd/>
            </a:ln>
          </p:spPr>
        </p:pic>
        <p:sp>
          <p:nvSpPr>
            <p:cNvPr id="10" name="Szövegdoboz 17"/>
            <p:cNvSpPr txBox="1"/>
            <p:nvPr/>
          </p:nvSpPr>
          <p:spPr>
            <a:xfrm>
              <a:off x="4139952" y="3501008"/>
              <a:ext cx="2088232" cy="338554"/>
            </a:xfrm>
            <a:prstGeom prst="rect">
              <a:avLst/>
            </a:prstGeom>
            <a:noFill/>
          </p:spPr>
          <p:txBody>
            <a:bodyPr wrap="square" rtlCol="0">
              <a:spAutoFit/>
            </a:bodyPr>
            <a:lstStyle/>
            <a:p>
              <a:pPr algn="r"/>
              <a:r>
                <a:rPr lang="hu-HU" sz="1600" i="1" cap="small" dirty="0" smtClean="0"/>
                <a:t>R. </a:t>
              </a:r>
              <a:r>
                <a:rPr lang="hu-HU" sz="1600" i="1" cap="small" dirty="0" err="1" smtClean="0"/>
                <a:t>Loucks</a:t>
              </a:r>
              <a:r>
                <a:rPr lang="hu-HU" sz="1600" i="1" cap="small" dirty="0" smtClean="0"/>
                <a:t> </a:t>
              </a:r>
              <a:r>
                <a:rPr lang="hu-HU" sz="1600" i="1" dirty="0" smtClean="0"/>
                <a:t>1999</a:t>
              </a:r>
              <a:endParaRPr lang="hu-HU" sz="1600" i="1" dirty="0"/>
            </a:p>
          </p:txBody>
        </p:sp>
      </p:grpSp>
      <p:grpSp>
        <p:nvGrpSpPr>
          <p:cNvPr id="25" name="Group 24"/>
          <p:cNvGrpSpPr/>
          <p:nvPr/>
        </p:nvGrpSpPr>
        <p:grpSpPr>
          <a:xfrm>
            <a:off x="6444208" y="1124744"/>
            <a:ext cx="3312368" cy="2559053"/>
            <a:chOff x="251520" y="2396885"/>
            <a:chExt cx="6925247" cy="5544617"/>
          </a:xfrm>
        </p:grpSpPr>
        <p:pic>
          <p:nvPicPr>
            <p:cNvPr id="26" name="Picture 2"/>
            <p:cNvPicPr>
              <a:picLocks noChangeAspect="1" noChangeArrowheads="1"/>
            </p:cNvPicPr>
            <p:nvPr/>
          </p:nvPicPr>
          <p:blipFill>
            <a:blip r:embed="rId5" cstate="print"/>
            <a:srcRect/>
            <a:stretch>
              <a:fillRect/>
            </a:stretch>
          </p:blipFill>
          <p:spPr bwMode="auto">
            <a:xfrm>
              <a:off x="251520" y="2396885"/>
              <a:ext cx="6925247" cy="5544617"/>
            </a:xfrm>
            <a:prstGeom prst="rect">
              <a:avLst/>
            </a:prstGeom>
            <a:noFill/>
            <a:ln w="9525">
              <a:noFill/>
              <a:miter lim="800000"/>
              <a:headEnd/>
              <a:tailEnd/>
            </a:ln>
            <a:effectLst/>
          </p:spPr>
        </p:pic>
        <p:sp>
          <p:nvSpPr>
            <p:cNvPr id="44" name="Téglalap 6"/>
            <p:cNvSpPr/>
            <p:nvPr/>
          </p:nvSpPr>
          <p:spPr>
            <a:xfrm>
              <a:off x="1907557" y="7473450"/>
              <a:ext cx="2860282" cy="31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Jobbra nyíl 13"/>
            <p:cNvSpPr/>
            <p:nvPr/>
          </p:nvSpPr>
          <p:spPr>
            <a:xfrm>
              <a:off x="3419872" y="6081294"/>
              <a:ext cx="1296144" cy="43204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Kanyar jobbra 15"/>
            <p:cNvSpPr/>
            <p:nvPr/>
          </p:nvSpPr>
          <p:spPr>
            <a:xfrm flipV="1">
              <a:off x="2195736" y="5577239"/>
              <a:ext cx="792087" cy="864097"/>
            </a:xfrm>
            <a:prstGeom prst="ben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4" name="Jobbra nyíl 12"/>
            <p:cNvSpPr/>
            <p:nvPr/>
          </p:nvSpPr>
          <p:spPr>
            <a:xfrm rot="5400000">
              <a:off x="1619671" y="3849045"/>
              <a:ext cx="1296144" cy="432048"/>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Oval 38"/>
            <p:cNvSpPr/>
            <p:nvPr/>
          </p:nvSpPr>
          <p:spPr>
            <a:xfrm>
              <a:off x="2843809" y="3489005"/>
              <a:ext cx="144015" cy="936104"/>
            </a:xfrm>
            <a:prstGeom prst="ellipse">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Oval 39"/>
            <p:cNvSpPr/>
            <p:nvPr/>
          </p:nvSpPr>
          <p:spPr>
            <a:xfrm>
              <a:off x="2771800" y="4929167"/>
              <a:ext cx="360039" cy="936104"/>
            </a:xfrm>
            <a:prstGeom prst="ellipse">
              <a:avLst/>
            </a:prstGeom>
            <a:solidFill>
              <a:schemeClr val="tx1">
                <a:lumMod val="50000"/>
                <a:lumOff val="50000"/>
              </a:schemeClr>
            </a:solidFill>
            <a:ln>
              <a:solidFill>
                <a:srgbClr val="8B7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Oval 40"/>
            <p:cNvSpPr/>
            <p:nvPr/>
          </p:nvSpPr>
          <p:spPr>
            <a:xfrm rot="5400000">
              <a:off x="4175957" y="4893162"/>
              <a:ext cx="504056" cy="1584175"/>
            </a:xfrm>
            <a:prstGeom prst="ellipse">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2" name="Straight Arrow Connector 41"/>
            <p:cNvCxnSpPr/>
            <p:nvPr/>
          </p:nvCxnSpPr>
          <p:spPr>
            <a:xfrm>
              <a:off x="2915815" y="4497118"/>
              <a:ext cx="0" cy="3600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203848" y="5649246"/>
              <a:ext cx="36003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6512" y="5203066"/>
            <a:ext cx="9144000" cy="1754326"/>
          </a:xfrm>
          <a:prstGeom prst="rect">
            <a:avLst/>
          </a:prstGeom>
          <a:noFill/>
        </p:spPr>
        <p:txBody>
          <a:bodyPr wrap="square" rtlCol="0">
            <a:spAutoFit/>
          </a:bodyPr>
          <a:lstStyle/>
          <a:p>
            <a:pPr algn="ctr"/>
            <a:endParaRPr lang="hu-HU" b="1" dirty="0" smtClean="0"/>
          </a:p>
          <a:p>
            <a:pPr>
              <a:buFont typeface="Arial" pitchFamily="34" charset="0"/>
              <a:buChar char="•"/>
            </a:pPr>
            <a:endParaRPr lang="hu-HU" b="1" dirty="0" smtClean="0"/>
          </a:p>
          <a:p>
            <a:pPr algn="ctr"/>
            <a:r>
              <a:rPr lang="hu-HU" b="1" dirty="0" smtClean="0">
                <a:solidFill>
                  <a:schemeClr val="bg1">
                    <a:lumMod val="75000"/>
                  </a:schemeClr>
                </a:solidFill>
              </a:rPr>
              <a:t>The </a:t>
            </a:r>
            <a:r>
              <a:rPr lang="hu-HU" b="1" dirty="0" err="1" smtClean="0">
                <a:solidFill>
                  <a:schemeClr val="bg1">
                    <a:lumMod val="75000"/>
                  </a:schemeClr>
                </a:solidFill>
              </a:rPr>
              <a:t>subsequent</a:t>
            </a:r>
            <a:r>
              <a:rPr lang="hu-HU" b="1" dirty="0" smtClean="0">
                <a:solidFill>
                  <a:schemeClr val="bg1">
                    <a:lumMod val="75000"/>
                  </a:schemeClr>
                </a:solidFill>
              </a:rPr>
              <a:t> </a:t>
            </a:r>
            <a:r>
              <a:rPr lang="hu-HU" b="1" dirty="0" err="1" smtClean="0">
                <a:solidFill>
                  <a:schemeClr val="bg1">
                    <a:lumMod val="75000"/>
                  </a:schemeClr>
                </a:solidFill>
              </a:rPr>
              <a:t>reservoir</a:t>
            </a:r>
            <a:r>
              <a:rPr lang="hu-HU" b="1" dirty="0" smtClean="0">
                <a:solidFill>
                  <a:schemeClr val="bg1">
                    <a:lumMod val="75000"/>
                  </a:schemeClr>
                </a:solidFill>
              </a:rPr>
              <a:t> </a:t>
            </a:r>
            <a:r>
              <a:rPr lang="hu-HU" b="1" dirty="0" err="1" smtClean="0">
                <a:solidFill>
                  <a:schemeClr val="bg1">
                    <a:lumMod val="75000"/>
                  </a:schemeClr>
                </a:solidFill>
              </a:rPr>
              <a:t>models</a:t>
            </a:r>
            <a:r>
              <a:rPr lang="hu-HU" b="1" dirty="0" smtClean="0">
                <a:solidFill>
                  <a:schemeClr val="bg1">
                    <a:lumMod val="75000"/>
                  </a:schemeClr>
                </a:solidFill>
              </a:rPr>
              <a:t> must </a:t>
            </a:r>
            <a:r>
              <a:rPr lang="hu-HU" b="1" dirty="0" err="1" smtClean="0">
                <a:solidFill>
                  <a:schemeClr val="bg1">
                    <a:lumMod val="75000"/>
                  </a:schemeClr>
                </a:solidFill>
              </a:rPr>
              <a:t>take</a:t>
            </a:r>
            <a:r>
              <a:rPr lang="hu-HU" b="1" dirty="0" smtClean="0">
                <a:solidFill>
                  <a:schemeClr val="bg1">
                    <a:lumMod val="75000"/>
                  </a:schemeClr>
                </a:solidFill>
              </a:rPr>
              <a:t> </a:t>
            </a:r>
            <a:r>
              <a:rPr lang="hu-HU" b="1" dirty="0" err="1" smtClean="0">
                <a:solidFill>
                  <a:schemeClr val="bg1">
                    <a:lumMod val="75000"/>
                  </a:schemeClr>
                </a:solidFill>
              </a:rPr>
              <a:t>into</a:t>
            </a:r>
            <a:r>
              <a:rPr lang="hu-HU" b="1" dirty="0" smtClean="0">
                <a:solidFill>
                  <a:schemeClr val="bg1">
                    <a:lumMod val="75000"/>
                  </a:schemeClr>
                </a:solidFill>
              </a:rPr>
              <a:t> </a:t>
            </a:r>
            <a:r>
              <a:rPr lang="hu-HU" b="1" dirty="0" err="1" smtClean="0">
                <a:solidFill>
                  <a:schemeClr val="bg1">
                    <a:lumMod val="75000"/>
                  </a:schemeClr>
                </a:solidFill>
              </a:rPr>
              <a:t>consideration</a:t>
            </a:r>
            <a:r>
              <a:rPr lang="hu-HU" b="1" dirty="0" smtClean="0">
                <a:solidFill>
                  <a:schemeClr val="bg1">
                    <a:lumMod val="75000"/>
                  </a:schemeClr>
                </a:solidFill>
              </a:rPr>
              <a:t> </a:t>
            </a:r>
            <a:r>
              <a:rPr lang="hu-HU" b="1" dirty="0" err="1" smtClean="0">
                <a:solidFill>
                  <a:schemeClr val="bg1">
                    <a:lumMod val="75000"/>
                  </a:schemeClr>
                </a:solidFill>
              </a:rPr>
              <a:t>the</a:t>
            </a:r>
            <a:r>
              <a:rPr lang="hu-HU" b="1" dirty="0" smtClean="0">
                <a:solidFill>
                  <a:schemeClr val="bg1">
                    <a:lumMod val="75000"/>
                  </a:schemeClr>
                </a:solidFill>
              </a:rPr>
              <a:t> </a:t>
            </a:r>
            <a:r>
              <a:rPr lang="hu-HU" b="1" dirty="0" err="1" smtClean="0">
                <a:solidFill>
                  <a:schemeClr val="bg1">
                    <a:lumMod val="75000"/>
                  </a:schemeClr>
                </a:solidFill>
              </a:rPr>
              <a:t>distribution</a:t>
            </a:r>
            <a:r>
              <a:rPr lang="hu-HU" b="1" dirty="0" smtClean="0">
                <a:solidFill>
                  <a:schemeClr val="bg1">
                    <a:lumMod val="75000"/>
                  </a:schemeClr>
                </a:solidFill>
              </a:rPr>
              <a:t> of </a:t>
            </a:r>
            <a:r>
              <a:rPr lang="hu-HU" b="1" dirty="0" err="1" smtClean="0">
                <a:solidFill>
                  <a:schemeClr val="bg1">
                    <a:lumMod val="75000"/>
                  </a:schemeClr>
                </a:solidFill>
              </a:rPr>
              <a:t>the</a:t>
            </a:r>
            <a:r>
              <a:rPr lang="hu-HU" b="1" dirty="0" smtClean="0">
                <a:solidFill>
                  <a:schemeClr val="bg1">
                    <a:lumMod val="75000"/>
                  </a:schemeClr>
                </a:solidFill>
              </a:rPr>
              <a:t> </a:t>
            </a:r>
            <a:r>
              <a:rPr lang="hu-HU" b="1" dirty="0" err="1" smtClean="0">
                <a:solidFill>
                  <a:schemeClr val="bg1">
                    <a:lumMod val="75000"/>
                  </a:schemeClr>
                </a:solidFill>
              </a:rPr>
              <a:t>collapses</a:t>
            </a:r>
            <a:r>
              <a:rPr lang="hu-HU" b="1" dirty="0" smtClean="0">
                <a:solidFill>
                  <a:schemeClr val="bg1">
                    <a:lumMod val="75000"/>
                  </a:schemeClr>
                </a:solidFill>
              </a:rPr>
              <a:t> </a:t>
            </a:r>
            <a:r>
              <a:rPr lang="hu-HU" b="1" dirty="0" err="1" smtClean="0">
                <a:solidFill>
                  <a:schemeClr val="bg1">
                    <a:lumMod val="75000"/>
                  </a:schemeClr>
                </a:solidFill>
              </a:rPr>
              <a:t>around</a:t>
            </a:r>
            <a:r>
              <a:rPr lang="hu-HU" b="1" dirty="0" smtClean="0">
                <a:solidFill>
                  <a:schemeClr val="bg1">
                    <a:lumMod val="75000"/>
                  </a:schemeClr>
                </a:solidFill>
              </a:rPr>
              <a:t> </a:t>
            </a:r>
            <a:r>
              <a:rPr lang="hu-HU" b="1" dirty="0" err="1" smtClean="0">
                <a:solidFill>
                  <a:schemeClr val="bg1">
                    <a:lumMod val="75000"/>
                  </a:schemeClr>
                </a:solidFill>
              </a:rPr>
              <a:t>the</a:t>
            </a:r>
            <a:r>
              <a:rPr lang="hu-HU" b="1" dirty="0" smtClean="0">
                <a:solidFill>
                  <a:schemeClr val="bg1">
                    <a:lumMod val="75000"/>
                  </a:schemeClr>
                </a:solidFill>
              </a:rPr>
              <a:t> </a:t>
            </a:r>
            <a:r>
              <a:rPr lang="hu-HU" b="1" dirty="0" err="1" smtClean="0">
                <a:solidFill>
                  <a:schemeClr val="bg1">
                    <a:lumMod val="75000"/>
                  </a:schemeClr>
                </a:solidFill>
              </a:rPr>
              <a:t>paleocave</a:t>
            </a:r>
            <a:r>
              <a:rPr lang="hu-HU" b="1" dirty="0" smtClean="0">
                <a:solidFill>
                  <a:schemeClr val="bg1">
                    <a:lumMod val="75000"/>
                  </a:schemeClr>
                </a:solidFill>
              </a:rPr>
              <a:t> </a:t>
            </a:r>
            <a:r>
              <a:rPr lang="hu-HU" b="1" dirty="0" err="1" smtClean="0">
                <a:solidFill>
                  <a:schemeClr val="bg1">
                    <a:lumMod val="75000"/>
                  </a:schemeClr>
                </a:solidFill>
              </a:rPr>
              <a:t>system</a:t>
            </a:r>
            <a:endParaRPr lang="hu-HU" b="1" dirty="0" smtClean="0">
              <a:solidFill>
                <a:schemeClr val="bg1">
                  <a:lumMod val="75000"/>
                </a:schemeClr>
              </a:solidFill>
            </a:endParaRPr>
          </a:p>
          <a:p>
            <a:pPr>
              <a:buFont typeface="Arial" pitchFamily="34" charset="0"/>
              <a:buChar char="•"/>
            </a:pPr>
            <a:endParaRPr lang="hu-HU" dirty="0" smtClean="0"/>
          </a:p>
          <a:p>
            <a:pPr>
              <a:buFont typeface="Arial" pitchFamily="34" charset="0"/>
              <a:buChar char="•"/>
            </a:pPr>
            <a:endParaRPr lang="hu-HU" dirty="0"/>
          </a:p>
        </p:txBody>
      </p:sp>
      <p:sp>
        <p:nvSpPr>
          <p:cNvPr id="23" name="Szövegdoboz 22"/>
          <p:cNvSpPr txBox="1"/>
          <p:nvPr/>
        </p:nvSpPr>
        <p:spPr>
          <a:xfrm>
            <a:off x="0" y="4005064"/>
            <a:ext cx="9144000" cy="646331"/>
          </a:xfrm>
          <a:prstGeom prst="rect">
            <a:avLst/>
          </a:prstGeom>
          <a:noFill/>
        </p:spPr>
        <p:txBody>
          <a:bodyPr wrap="square" rtlCol="0">
            <a:spAutoFit/>
          </a:bodyPr>
          <a:lstStyle/>
          <a:p>
            <a:pPr algn="ctr"/>
            <a:r>
              <a:rPr lang="hu-HU" b="1" dirty="0" smtClean="0">
                <a:solidFill>
                  <a:srgbClr val="FF0000"/>
                </a:solidFill>
              </a:rPr>
              <a:t>A zone </a:t>
            </a:r>
            <a:r>
              <a:rPr lang="hu-HU" b="1" dirty="0" smtClean="0">
                <a:solidFill>
                  <a:srgbClr val="FF0000"/>
                </a:solidFill>
              </a:rPr>
              <a:t>exsits </a:t>
            </a:r>
            <a:r>
              <a:rPr lang="hu-HU" b="1" dirty="0" smtClean="0">
                <a:solidFill>
                  <a:srgbClr val="FF0000"/>
                </a:solidFill>
              </a:rPr>
              <a:t>around the paleocave facies where the aperture of the fractures </a:t>
            </a:r>
            <a:r>
              <a:rPr lang="hu-HU" b="1" dirty="0" smtClean="0">
                <a:solidFill>
                  <a:srgbClr val="FF0000"/>
                </a:solidFill>
              </a:rPr>
              <a:t>are </a:t>
            </a:r>
            <a:r>
              <a:rPr lang="hu-HU" b="1" dirty="0" smtClean="0">
                <a:solidFill>
                  <a:srgbClr val="FF0000"/>
                </a:solidFill>
              </a:rPr>
              <a:t>higher than the average</a:t>
            </a:r>
            <a:endParaRPr lang="hu-HU" dirty="0">
              <a:solidFill>
                <a:srgbClr val="FF0000"/>
              </a:solidFill>
            </a:endParaRPr>
          </a:p>
        </p:txBody>
      </p:sp>
      <p:sp>
        <p:nvSpPr>
          <p:cNvPr id="24" name="Szövegdoboz 23"/>
          <p:cNvSpPr txBox="1"/>
          <p:nvPr/>
        </p:nvSpPr>
        <p:spPr>
          <a:xfrm>
            <a:off x="0" y="4725144"/>
            <a:ext cx="9144000" cy="646331"/>
          </a:xfrm>
          <a:prstGeom prst="rect">
            <a:avLst/>
          </a:prstGeom>
          <a:noFill/>
        </p:spPr>
        <p:txBody>
          <a:bodyPr wrap="square" rtlCol="0">
            <a:spAutoFit/>
          </a:bodyPr>
          <a:lstStyle/>
          <a:p>
            <a:pPr algn="ctr"/>
            <a:r>
              <a:rPr lang="hu-HU" b="1" smtClean="0">
                <a:solidFill>
                  <a:srgbClr val="FF0000"/>
                </a:solidFill>
              </a:rPr>
              <a:t>Cave walls can save </a:t>
            </a:r>
            <a:r>
              <a:rPr lang="hu-HU" b="1" dirty="0" smtClean="0">
                <a:solidFill>
                  <a:srgbClr val="FF0000"/>
                </a:solidFill>
              </a:rPr>
              <a:t>the primer porosity of the cave sediments</a:t>
            </a:r>
            <a:endParaRPr lang="hu-HU" b="1" dirty="0" smtClean="0">
              <a:solidFill>
                <a:srgbClr val="FF0000"/>
              </a:solidFill>
            </a:endParaRPr>
          </a:p>
          <a:p>
            <a:endParaRPr lang="hu-HU" dirty="0"/>
          </a:p>
        </p:txBody>
      </p:sp>
      <p:sp>
        <p:nvSpPr>
          <p:cNvPr id="27" name="Szövegdoboz 23"/>
          <p:cNvSpPr txBox="1"/>
          <p:nvPr/>
        </p:nvSpPr>
        <p:spPr>
          <a:xfrm>
            <a:off x="-36512" y="5230941"/>
            <a:ext cx="9144000" cy="646331"/>
          </a:xfrm>
          <a:prstGeom prst="rect">
            <a:avLst/>
          </a:prstGeom>
          <a:noFill/>
        </p:spPr>
        <p:txBody>
          <a:bodyPr wrap="square" rtlCol="0">
            <a:spAutoFit/>
          </a:bodyPr>
          <a:lstStyle/>
          <a:p>
            <a:pPr algn="ctr"/>
            <a:r>
              <a:rPr lang="hu-HU" b="1" dirty="0" smtClean="0">
                <a:solidFill>
                  <a:srgbClr val="FF0000"/>
                </a:solidFill>
              </a:rPr>
              <a:t>It could be predicted the distance of the collapesed zones</a:t>
            </a:r>
            <a:endParaRPr lang="hu-HU" b="1" dirty="0" smtClean="0">
              <a:solidFill>
                <a:srgbClr val="FF0000"/>
              </a:solidFill>
            </a:endParaRPr>
          </a:p>
          <a:p>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619672" y="1484784"/>
            <a:ext cx="5987008" cy="1108720"/>
          </a:xfrm>
        </p:spPr>
        <p:txBody>
          <a:bodyPr/>
          <a:lstStyle/>
          <a:p>
            <a:pPr>
              <a:buNone/>
            </a:pPr>
            <a:r>
              <a:rPr lang="hu-HU" dirty="0" smtClean="0"/>
              <a:t>Thank You for your </a:t>
            </a:r>
            <a:r>
              <a:rPr lang="hu-HU" dirty="0" err="1" smtClean="0"/>
              <a:t>kind</a:t>
            </a:r>
            <a:r>
              <a:rPr lang="hu-HU" dirty="0" smtClean="0"/>
              <a:t> </a:t>
            </a:r>
            <a:r>
              <a:rPr lang="hu-HU" dirty="0" err="1" smtClean="0"/>
              <a:t>attention</a:t>
            </a:r>
            <a:r>
              <a:rPr lang="hu-HU" dirty="0" smtClean="0"/>
              <a:t>!</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44624"/>
            <a:ext cx="8229600" cy="1143000"/>
          </a:xfrm>
        </p:spPr>
        <p:txBody>
          <a:bodyPr>
            <a:normAutofit/>
          </a:bodyPr>
          <a:lstStyle/>
          <a:p>
            <a:pPr algn="l"/>
            <a:r>
              <a:rPr lang="hu-HU" sz="4000" i="1" dirty="0" smtClean="0">
                <a:solidFill>
                  <a:schemeClr val="bg1">
                    <a:lumMod val="50000"/>
                  </a:schemeClr>
                </a:solidFill>
              </a:rPr>
              <a:t>Geological settings, Aims</a:t>
            </a:r>
            <a:endParaRPr lang="hu-HU" sz="4000" i="1" dirty="0">
              <a:solidFill>
                <a:schemeClr val="bg1">
                  <a:lumMod val="50000"/>
                </a:schemeClr>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412776"/>
            <a:ext cx="4824536" cy="4536504"/>
          </a:xfrm>
          <a:prstGeom prst="rect">
            <a:avLst/>
          </a:prstGeom>
          <a:noFill/>
          <a:ln w="9525">
            <a:noFill/>
            <a:miter lim="800000"/>
            <a:headEnd/>
            <a:tailEnd/>
          </a:ln>
        </p:spPr>
      </p:pic>
      <p:sp>
        <p:nvSpPr>
          <p:cNvPr id="8" name="Szövegdoboz 7"/>
          <p:cNvSpPr txBox="1"/>
          <p:nvPr/>
        </p:nvSpPr>
        <p:spPr>
          <a:xfrm rot="16200000">
            <a:off x="5020017" y="1788785"/>
            <a:ext cx="1008112" cy="400110"/>
          </a:xfrm>
          <a:prstGeom prst="rect">
            <a:avLst/>
          </a:prstGeom>
          <a:noFill/>
        </p:spPr>
        <p:txBody>
          <a:bodyPr wrap="square" rtlCol="0">
            <a:spAutoFit/>
          </a:bodyPr>
          <a:lstStyle/>
          <a:p>
            <a:r>
              <a:rPr lang="hu-HU" sz="2000" dirty="0" err="1" smtClean="0"/>
              <a:t>Eocene</a:t>
            </a:r>
            <a:endParaRPr lang="hu-HU" sz="2000" dirty="0"/>
          </a:p>
        </p:txBody>
      </p:sp>
      <p:sp>
        <p:nvSpPr>
          <p:cNvPr id="9" name="Szövegdoboz 8"/>
          <p:cNvSpPr txBox="1"/>
          <p:nvPr/>
        </p:nvSpPr>
        <p:spPr>
          <a:xfrm rot="16200000">
            <a:off x="4912005" y="4129045"/>
            <a:ext cx="1224136" cy="400110"/>
          </a:xfrm>
          <a:prstGeom prst="rect">
            <a:avLst/>
          </a:prstGeom>
          <a:noFill/>
        </p:spPr>
        <p:txBody>
          <a:bodyPr wrap="square" rtlCol="0">
            <a:spAutoFit/>
          </a:bodyPr>
          <a:lstStyle/>
          <a:p>
            <a:r>
              <a:rPr lang="hu-HU" sz="2000" dirty="0" err="1" smtClean="0"/>
              <a:t>Triassic</a:t>
            </a:r>
            <a:endParaRPr lang="hu-HU" sz="2000" dirty="0"/>
          </a:p>
        </p:txBody>
      </p:sp>
      <p:sp>
        <p:nvSpPr>
          <p:cNvPr id="10" name="Jobbra nyíl 9"/>
          <p:cNvSpPr/>
          <p:nvPr/>
        </p:nvSpPr>
        <p:spPr>
          <a:xfrm rot="16200000">
            <a:off x="5544108" y="2024844"/>
            <a:ext cx="504056" cy="288032"/>
          </a:xfrm>
          <a:prstGeom prst="rightArrow">
            <a:avLst/>
          </a:prstGeom>
          <a:solidFill>
            <a:schemeClr val="bg2">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p:cNvSpPr txBox="1"/>
          <p:nvPr/>
        </p:nvSpPr>
        <p:spPr>
          <a:xfrm>
            <a:off x="6012160" y="908720"/>
            <a:ext cx="2304256" cy="369332"/>
          </a:xfrm>
          <a:prstGeom prst="rect">
            <a:avLst/>
          </a:prstGeom>
          <a:noFill/>
        </p:spPr>
        <p:txBody>
          <a:bodyPr wrap="square" rtlCol="0">
            <a:spAutoFit/>
          </a:bodyPr>
          <a:lstStyle/>
          <a:p>
            <a:r>
              <a:rPr lang="hu-HU" b="1" dirty="0" smtClean="0"/>
              <a:t>Kosd </a:t>
            </a:r>
            <a:r>
              <a:rPr lang="hu-HU" b="1" dirty="0" err="1" smtClean="0"/>
              <a:t>Formation</a:t>
            </a:r>
            <a:endParaRPr lang="hu-HU" b="1" dirty="0"/>
          </a:p>
        </p:txBody>
      </p:sp>
      <p:sp>
        <p:nvSpPr>
          <p:cNvPr id="13" name="Jobbra nyíl 12"/>
          <p:cNvSpPr/>
          <p:nvPr/>
        </p:nvSpPr>
        <p:spPr>
          <a:xfrm rot="5400000">
            <a:off x="5544124" y="2960964"/>
            <a:ext cx="504056" cy="288000"/>
          </a:xfrm>
          <a:prstGeom prst="rightArrow">
            <a:avLst/>
          </a:prstGeom>
          <a:solidFill>
            <a:schemeClr val="bg2">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p:cNvSpPr txBox="1"/>
          <p:nvPr/>
        </p:nvSpPr>
        <p:spPr>
          <a:xfrm>
            <a:off x="5580112" y="2987660"/>
            <a:ext cx="3744416" cy="369332"/>
          </a:xfrm>
          <a:prstGeom prst="rect">
            <a:avLst/>
          </a:prstGeom>
          <a:noFill/>
        </p:spPr>
        <p:txBody>
          <a:bodyPr wrap="square" rtlCol="0">
            <a:spAutoFit/>
          </a:bodyPr>
          <a:lstStyle/>
          <a:p>
            <a:pPr algn="ctr"/>
            <a:r>
              <a:rPr lang="hu-HU" b="1" dirty="0" smtClean="0"/>
              <a:t>Kisfennsík </a:t>
            </a:r>
            <a:r>
              <a:rPr lang="hu-HU" b="1" dirty="0" err="1" smtClean="0"/>
              <a:t>Limestone</a:t>
            </a:r>
            <a:r>
              <a:rPr lang="hu-HU" b="1" dirty="0" smtClean="0"/>
              <a:t> </a:t>
            </a:r>
            <a:r>
              <a:rPr lang="hu-HU" b="1" dirty="0" err="1" smtClean="0"/>
              <a:t>Formation</a:t>
            </a:r>
            <a:endParaRPr lang="hu-HU" b="1" dirty="0"/>
          </a:p>
        </p:txBody>
      </p:sp>
      <p:sp>
        <p:nvSpPr>
          <p:cNvPr id="15" name="Szövegdoboz 14"/>
          <p:cNvSpPr txBox="1"/>
          <p:nvPr/>
        </p:nvSpPr>
        <p:spPr>
          <a:xfrm>
            <a:off x="6012160" y="1412776"/>
            <a:ext cx="3131840" cy="1077218"/>
          </a:xfrm>
          <a:prstGeom prst="rect">
            <a:avLst/>
          </a:prstGeom>
          <a:noFill/>
        </p:spPr>
        <p:txBody>
          <a:bodyPr wrap="square" rtlCol="0">
            <a:spAutoFit/>
          </a:bodyPr>
          <a:lstStyle/>
          <a:p>
            <a:pPr>
              <a:buFont typeface="Arial" pitchFamily="34" charset="0"/>
              <a:buChar char="•"/>
            </a:pPr>
            <a:r>
              <a:rPr lang="hu-HU" sz="1600" dirty="0" err="1" smtClean="0"/>
              <a:t>Freshwater</a:t>
            </a:r>
            <a:r>
              <a:rPr lang="hu-HU" sz="1600" dirty="0" smtClean="0"/>
              <a:t> </a:t>
            </a:r>
            <a:r>
              <a:rPr lang="hu-HU" sz="1600" dirty="0" err="1" smtClean="0"/>
              <a:t>enviroment</a:t>
            </a:r>
            <a:r>
              <a:rPr lang="hu-HU" sz="1600" dirty="0" smtClean="0"/>
              <a:t>, sandstone, </a:t>
            </a:r>
            <a:r>
              <a:rPr lang="hu-HU" sz="1600" dirty="0" err="1" smtClean="0"/>
              <a:t>siltstone</a:t>
            </a:r>
            <a:r>
              <a:rPr lang="hu-HU" sz="1600" dirty="0" smtClean="0"/>
              <a:t> alteration</a:t>
            </a:r>
          </a:p>
          <a:p>
            <a:pPr>
              <a:buFont typeface="Arial" pitchFamily="34" charset="0"/>
              <a:buChar char="•"/>
            </a:pPr>
            <a:endParaRPr lang="hu-HU" sz="1600" dirty="0" smtClean="0"/>
          </a:p>
          <a:p>
            <a:pPr>
              <a:buFont typeface="Arial" pitchFamily="34" charset="0"/>
              <a:buChar char="•"/>
            </a:pPr>
            <a:r>
              <a:rPr lang="hu-HU" sz="1600" dirty="0" err="1" smtClean="0"/>
              <a:t>Strongly</a:t>
            </a:r>
            <a:r>
              <a:rPr lang="hu-HU" sz="1600" dirty="0" smtClean="0"/>
              <a:t> </a:t>
            </a:r>
            <a:r>
              <a:rPr lang="hu-HU" sz="1600" dirty="0" err="1" smtClean="0"/>
              <a:t>silicified</a:t>
            </a:r>
            <a:endParaRPr lang="hu-HU" sz="1600" dirty="0"/>
          </a:p>
        </p:txBody>
      </p:sp>
      <p:sp>
        <p:nvSpPr>
          <p:cNvPr id="16" name="Jobbra nyíl 15"/>
          <p:cNvSpPr/>
          <p:nvPr/>
        </p:nvSpPr>
        <p:spPr>
          <a:xfrm rot="12431769">
            <a:off x="5436096" y="3356992"/>
            <a:ext cx="504056" cy="288032"/>
          </a:xfrm>
          <a:prstGeom prst="rightArrow">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doboz 16"/>
          <p:cNvSpPr txBox="1"/>
          <p:nvPr/>
        </p:nvSpPr>
        <p:spPr>
          <a:xfrm>
            <a:off x="6012160" y="3429000"/>
            <a:ext cx="3131840" cy="1323439"/>
          </a:xfrm>
          <a:prstGeom prst="rect">
            <a:avLst/>
          </a:prstGeom>
          <a:noFill/>
        </p:spPr>
        <p:txBody>
          <a:bodyPr wrap="square" rtlCol="0">
            <a:spAutoFit/>
          </a:bodyPr>
          <a:lstStyle/>
          <a:p>
            <a:pPr>
              <a:buFont typeface="Arial" pitchFamily="34" charset="0"/>
              <a:buChar char="•"/>
            </a:pPr>
            <a:r>
              <a:rPr lang="hu-HU" sz="1600" dirty="0" smtClean="0"/>
              <a:t>Carbonate platform facies</a:t>
            </a:r>
          </a:p>
          <a:p>
            <a:pPr>
              <a:buFont typeface="Arial" pitchFamily="34" charset="0"/>
              <a:buChar char="•"/>
            </a:pPr>
            <a:endParaRPr lang="hu-HU" sz="1600" dirty="0" smtClean="0"/>
          </a:p>
          <a:p>
            <a:pPr>
              <a:buFont typeface="Arial" pitchFamily="34" charset="0"/>
              <a:buChar char="•"/>
            </a:pPr>
            <a:r>
              <a:rPr lang="hu-HU" sz="1600" dirty="0" smtClean="0"/>
              <a:t>Thick bedded</a:t>
            </a:r>
          </a:p>
          <a:p>
            <a:pPr>
              <a:buFont typeface="Arial" pitchFamily="34" charset="0"/>
              <a:buChar char="•"/>
            </a:pPr>
            <a:endParaRPr lang="hu-HU" sz="1600" dirty="0" smtClean="0"/>
          </a:p>
          <a:p>
            <a:pPr>
              <a:buFont typeface="Arial" pitchFamily="34" charset="0"/>
              <a:buChar char="•"/>
            </a:pPr>
            <a:r>
              <a:rPr lang="hu-HU" sz="1600" dirty="0" err="1" smtClean="0"/>
              <a:t>Syngenetic</a:t>
            </a:r>
            <a:r>
              <a:rPr lang="hu-HU" sz="1600" dirty="0" smtClean="0"/>
              <a:t> </a:t>
            </a:r>
            <a:r>
              <a:rPr lang="hu-HU" sz="1600" dirty="0" err="1" smtClean="0"/>
              <a:t>brecciation</a:t>
            </a:r>
            <a:r>
              <a:rPr lang="hu-HU" sz="1600" dirty="0" smtClean="0"/>
              <a:t> is </a:t>
            </a:r>
            <a:r>
              <a:rPr lang="hu-HU" sz="1600" dirty="0" err="1" smtClean="0"/>
              <a:t>common</a:t>
            </a:r>
            <a:endParaRPr lang="hu-HU" sz="1600" dirty="0"/>
          </a:p>
        </p:txBody>
      </p:sp>
      <p:sp>
        <p:nvSpPr>
          <p:cNvPr id="18" name="Oval 17"/>
          <p:cNvSpPr/>
          <p:nvPr/>
        </p:nvSpPr>
        <p:spPr>
          <a:xfrm>
            <a:off x="539552" y="2348880"/>
            <a:ext cx="4896544" cy="360040"/>
          </a:xfrm>
          <a:prstGeom prst="ellipse">
            <a:avLst/>
          </a:prstGeom>
          <a:solidFill>
            <a:schemeClr val="bg2">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27" name="Picture 3" descr="C:\Documents and Settings\csikasz\Asztal\41123_dia.jpg"/>
          <p:cNvPicPr>
            <a:picLocks noChangeAspect="1" noChangeArrowheads="1"/>
          </p:cNvPicPr>
          <p:nvPr/>
        </p:nvPicPr>
        <p:blipFill>
          <a:blip r:embed="rId4" cstate="print"/>
          <a:srcRect/>
          <a:stretch>
            <a:fillRect/>
          </a:stretch>
        </p:blipFill>
        <p:spPr bwMode="auto">
          <a:xfrm>
            <a:off x="5974434" y="260648"/>
            <a:ext cx="3062062" cy="2736304"/>
          </a:xfrm>
          <a:prstGeom prst="rect">
            <a:avLst/>
          </a:prstGeom>
          <a:noFill/>
        </p:spPr>
      </p:pic>
      <p:pic>
        <p:nvPicPr>
          <p:cNvPr id="1029" name="Picture 5" descr="C:\Documents and Settings\csikasz\Asztal\41141_dia.jpg"/>
          <p:cNvPicPr>
            <a:picLocks noChangeAspect="1" noChangeArrowheads="1"/>
          </p:cNvPicPr>
          <p:nvPr/>
        </p:nvPicPr>
        <p:blipFill>
          <a:blip r:embed="rId5" cstate="print"/>
          <a:srcRect/>
          <a:stretch>
            <a:fillRect/>
          </a:stretch>
        </p:blipFill>
        <p:spPr bwMode="auto">
          <a:xfrm>
            <a:off x="5940152" y="3501008"/>
            <a:ext cx="3161406" cy="2825086"/>
          </a:xfrm>
          <a:prstGeom prst="rect">
            <a:avLst/>
          </a:prstGeom>
          <a:noFill/>
        </p:spPr>
      </p:pic>
      <p:pic>
        <p:nvPicPr>
          <p:cNvPr id="1028" name="Picture 4" descr="C:\Documents and Settings\csikasz\Asztal\Gomba\Csiszolatok\scann\41132_kicis.jpg"/>
          <p:cNvPicPr>
            <a:picLocks noChangeAspect="1" noChangeArrowheads="1"/>
          </p:cNvPicPr>
          <p:nvPr/>
        </p:nvPicPr>
        <p:blipFill>
          <a:blip r:embed="rId6" cstate="print"/>
          <a:srcRect/>
          <a:stretch>
            <a:fillRect/>
          </a:stretch>
        </p:blipFill>
        <p:spPr bwMode="auto">
          <a:xfrm>
            <a:off x="5940152" y="3501008"/>
            <a:ext cx="3168352" cy="2831293"/>
          </a:xfrm>
          <a:prstGeom prst="rect">
            <a:avLst/>
          </a:prstGeom>
          <a:noFill/>
          <a:ln w="28575">
            <a:solidFill>
              <a:srgbClr val="FF0000"/>
            </a:solidFill>
          </a:ln>
        </p:spPr>
      </p:pic>
      <p:sp>
        <p:nvSpPr>
          <p:cNvPr id="19" name="Szövegdoboz 18"/>
          <p:cNvSpPr txBox="1"/>
          <p:nvPr/>
        </p:nvSpPr>
        <p:spPr>
          <a:xfrm>
            <a:off x="539552" y="1412776"/>
            <a:ext cx="1296144" cy="307777"/>
          </a:xfrm>
          <a:prstGeom prst="rect">
            <a:avLst/>
          </a:prstGeom>
          <a:noFill/>
        </p:spPr>
        <p:txBody>
          <a:bodyPr wrap="square" rtlCol="0">
            <a:spAutoFit/>
          </a:bodyPr>
          <a:lstStyle/>
          <a:p>
            <a:r>
              <a:rPr lang="hu-HU" sz="1400" i="1" cap="small" dirty="0" smtClean="0"/>
              <a:t>Mol </a:t>
            </a:r>
            <a:r>
              <a:rPr lang="hu-HU" sz="1400" i="1" cap="small" dirty="0" err="1" smtClean="0"/>
              <a:t>nyRT</a:t>
            </a:r>
            <a:r>
              <a:rPr lang="hu-HU" sz="1400" i="1" cap="small" dirty="0" smtClean="0"/>
              <a:t> </a:t>
            </a:r>
            <a:r>
              <a:rPr lang="hu-HU" sz="1400" i="1" dirty="0" smtClean="0"/>
              <a:t>2007</a:t>
            </a:r>
            <a:endParaRPr lang="hu-HU" sz="1400" i="1" dirty="0"/>
          </a:p>
        </p:txBody>
      </p:sp>
      <p:pic>
        <p:nvPicPr>
          <p:cNvPr id="36" name="Picture 2" descr="C:\Documents and Settings\csikasz\Asztal\cm.png"/>
          <p:cNvPicPr>
            <a:picLocks noChangeAspect="1" noChangeArrowheads="1"/>
          </p:cNvPicPr>
          <p:nvPr/>
        </p:nvPicPr>
        <p:blipFill>
          <a:blip r:embed="rId7" cstate="print"/>
          <a:srcRect/>
          <a:stretch>
            <a:fillRect/>
          </a:stretch>
        </p:blipFill>
        <p:spPr bwMode="auto">
          <a:xfrm>
            <a:off x="8388424" y="6093296"/>
            <a:ext cx="648072" cy="168288"/>
          </a:xfrm>
          <a:prstGeom prst="rect">
            <a:avLst/>
          </a:prstGeom>
          <a:noFill/>
        </p:spPr>
      </p:pic>
      <p:pic>
        <p:nvPicPr>
          <p:cNvPr id="37" name="Picture 2" descr="C:\Documents and Settings\csikasz\Asztal\cm.png"/>
          <p:cNvPicPr>
            <a:picLocks noChangeAspect="1" noChangeArrowheads="1"/>
          </p:cNvPicPr>
          <p:nvPr/>
        </p:nvPicPr>
        <p:blipFill>
          <a:blip r:embed="rId7" cstate="print"/>
          <a:srcRect/>
          <a:stretch>
            <a:fillRect/>
          </a:stretch>
        </p:blipFill>
        <p:spPr bwMode="auto">
          <a:xfrm>
            <a:off x="8244408" y="2708920"/>
            <a:ext cx="648072" cy="168288"/>
          </a:xfrm>
          <a:prstGeom prst="rect">
            <a:avLst/>
          </a:prstGeom>
          <a:noFill/>
        </p:spPr>
      </p:pic>
      <p:pic>
        <p:nvPicPr>
          <p:cNvPr id="39" name="Picture 2" descr="C:\Documents and Settings\csikasz\Asztal\cm.png"/>
          <p:cNvPicPr>
            <a:picLocks noChangeAspect="1" noChangeArrowheads="1"/>
          </p:cNvPicPr>
          <p:nvPr/>
        </p:nvPicPr>
        <p:blipFill>
          <a:blip r:embed="rId7" cstate="print"/>
          <a:srcRect/>
          <a:stretch>
            <a:fillRect/>
          </a:stretch>
        </p:blipFill>
        <p:spPr bwMode="auto">
          <a:xfrm>
            <a:off x="8388424" y="6093296"/>
            <a:ext cx="648072" cy="168288"/>
          </a:xfrm>
          <a:prstGeom prst="rect">
            <a:avLst/>
          </a:prstGeom>
          <a:noFill/>
        </p:spPr>
      </p:pic>
      <p:pic>
        <p:nvPicPr>
          <p:cNvPr id="3075" name="Picture 3"/>
          <p:cNvPicPr>
            <a:picLocks noChangeAspect="1" noChangeArrowheads="1"/>
          </p:cNvPicPr>
          <p:nvPr/>
        </p:nvPicPr>
        <p:blipFill>
          <a:blip r:embed="rId8" cstate="print"/>
          <a:srcRect/>
          <a:stretch>
            <a:fillRect/>
          </a:stretch>
        </p:blipFill>
        <p:spPr bwMode="auto">
          <a:xfrm>
            <a:off x="3059832" y="5949280"/>
            <a:ext cx="1778824" cy="288000"/>
          </a:xfrm>
          <a:prstGeom prst="rect">
            <a:avLst/>
          </a:prstGeom>
          <a:noFill/>
          <a:ln w="9525">
            <a:noFill/>
            <a:miter lim="800000"/>
            <a:headEnd/>
            <a:tailEnd/>
          </a:ln>
        </p:spPr>
      </p:pic>
      <p:pic>
        <p:nvPicPr>
          <p:cNvPr id="3076" name="Picture 4"/>
          <p:cNvPicPr>
            <a:picLocks noChangeAspect="1" noChangeArrowheads="1"/>
          </p:cNvPicPr>
          <p:nvPr/>
        </p:nvPicPr>
        <p:blipFill>
          <a:blip r:embed="rId9" cstate="print"/>
          <a:srcRect/>
          <a:stretch>
            <a:fillRect/>
          </a:stretch>
        </p:blipFill>
        <p:spPr bwMode="auto">
          <a:xfrm>
            <a:off x="3602204" y="6237344"/>
            <a:ext cx="1761884" cy="288000"/>
          </a:xfrm>
          <a:prstGeom prst="rect">
            <a:avLst/>
          </a:prstGeom>
          <a:noFill/>
          <a:ln w="9525">
            <a:noFill/>
            <a:miter lim="800000"/>
            <a:headEnd/>
            <a:tailEnd/>
          </a:ln>
        </p:spPr>
      </p:pic>
      <p:pic>
        <p:nvPicPr>
          <p:cNvPr id="3077" name="Picture 5"/>
          <p:cNvPicPr>
            <a:picLocks noChangeAspect="1" noChangeArrowheads="1"/>
          </p:cNvPicPr>
          <p:nvPr/>
        </p:nvPicPr>
        <p:blipFill>
          <a:blip r:embed="rId10" cstate="print"/>
          <a:srcRect/>
          <a:stretch>
            <a:fillRect/>
          </a:stretch>
        </p:blipFill>
        <p:spPr bwMode="auto">
          <a:xfrm>
            <a:off x="539552" y="5949280"/>
            <a:ext cx="1581649" cy="288032"/>
          </a:xfrm>
          <a:prstGeom prst="rect">
            <a:avLst/>
          </a:prstGeom>
          <a:noFill/>
          <a:ln w="9525">
            <a:noFill/>
            <a:miter lim="800000"/>
            <a:headEnd/>
            <a:tailEnd/>
          </a:ln>
        </p:spPr>
      </p:pic>
      <p:pic>
        <p:nvPicPr>
          <p:cNvPr id="3078" name="Picture 6"/>
          <p:cNvPicPr>
            <a:picLocks noChangeAspect="1" noChangeArrowheads="1"/>
          </p:cNvPicPr>
          <p:nvPr/>
        </p:nvPicPr>
        <p:blipFill>
          <a:blip r:embed="rId11" cstate="print"/>
          <a:srcRect/>
          <a:stretch>
            <a:fillRect/>
          </a:stretch>
        </p:blipFill>
        <p:spPr bwMode="auto">
          <a:xfrm>
            <a:off x="1187625" y="6276976"/>
            <a:ext cx="1482491" cy="288000"/>
          </a:xfrm>
          <a:prstGeom prst="rect">
            <a:avLst/>
          </a:prstGeom>
          <a:noFill/>
          <a:ln w="9525">
            <a:noFill/>
            <a:miter lim="800000"/>
            <a:headEnd/>
            <a:tailEnd/>
          </a:ln>
        </p:spPr>
      </p:pic>
      <p:sp>
        <p:nvSpPr>
          <p:cNvPr id="45" name="Jobbra nyíl 44"/>
          <p:cNvSpPr/>
          <p:nvPr/>
        </p:nvSpPr>
        <p:spPr>
          <a:xfrm rot="5400000">
            <a:off x="-1926468" y="3411252"/>
            <a:ext cx="4464496" cy="46754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Szövegdoboz 45"/>
          <p:cNvSpPr txBox="1"/>
          <p:nvPr/>
        </p:nvSpPr>
        <p:spPr>
          <a:xfrm rot="16200000">
            <a:off x="-2012085" y="3244334"/>
            <a:ext cx="4608512" cy="369332"/>
          </a:xfrm>
          <a:prstGeom prst="rect">
            <a:avLst/>
          </a:prstGeom>
          <a:noFill/>
        </p:spPr>
        <p:txBody>
          <a:bodyPr wrap="square" rtlCol="0">
            <a:spAutoFit/>
          </a:bodyPr>
          <a:lstStyle/>
          <a:p>
            <a:pPr algn="ctr"/>
            <a:r>
              <a:rPr lang="hu-HU" dirty="0" err="1" smtClean="0"/>
              <a:t>Depth</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P spid="15" grpId="0"/>
      <p:bldP spid="16" grpId="0" animBg="1"/>
      <p:bldP spid="17" grpId="0"/>
      <p:bldP spid="18" grpId="4"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pPr algn="l"/>
            <a:r>
              <a:rPr lang="hu-HU" sz="4000" i="1" dirty="0" smtClean="0">
                <a:solidFill>
                  <a:schemeClr val="bg1">
                    <a:lumMod val="50000"/>
                  </a:schemeClr>
                </a:solidFill>
              </a:rPr>
              <a:t>Applied methods I. Microscopic scale</a:t>
            </a:r>
            <a:endParaRPr lang="hu-HU" sz="4000" i="1" dirty="0">
              <a:solidFill>
                <a:schemeClr val="bg1">
                  <a:lumMod val="50000"/>
                </a:schemeClr>
              </a:solidFill>
            </a:endParaRPr>
          </a:p>
        </p:txBody>
      </p:sp>
      <p:sp>
        <p:nvSpPr>
          <p:cNvPr id="13" name="Content Placeholder 12"/>
          <p:cNvSpPr>
            <a:spLocks noGrp="1"/>
          </p:cNvSpPr>
          <p:nvPr>
            <p:ph idx="1"/>
          </p:nvPr>
        </p:nvSpPr>
        <p:spPr>
          <a:xfrm>
            <a:off x="467544" y="908720"/>
            <a:ext cx="8676456" cy="5544616"/>
          </a:xfrm>
        </p:spPr>
        <p:txBody>
          <a:bodyPr>
            <a:normAutofit lnSpcReduction="10000"/>
          </a:bodyPr>
          <a:lstStyle/>
          <a:p>
            <a:pPr marL="108000" lvl="1">
              <a:lnSpc>
                <a:spcPct val="110000"/>
              </a:lnSpc>
              <a:buFont typeface="Arial" pitchFamily="34" charset="0"/>
              <a:buChar char="•"/>
            </a:pPr>
            <a:r>
              <a:rPr lang="hu-HU" sz="3200" dirty="0" smtClean="0"/>
              <a:t>Petrography</a:t>
            </a:r>
          </a:p>
          <a:p>
            <a:pPr marL="508050" lvl="2">
              <a:lnSpc>
                <a:spcPct val="110000"/>
              </a:lnSpc>
            </a:pPr>
            <a:r>
              <a:rPr lang="hu-HU" sz="2000" dirty="0" err="1" smtClean="0"/>
              <a:t>Optical</a:t>
            </a:r>
            <a:r>
              <a:rPr lang="hu-HU" dirty="0" smtClean="0">
                <a:sym typeface="Wingdings" pitchFamily="2" charset="2"/>
              </a:rPr>
              <a:t> </a:t>
            </a:r>
            <a:r>
              <a:rPr lang="hu-HU" sz="2000" dirty="0" err="1" smtClean="0">
                <a:sym typeface="Wingdings" pitchFamily="2" charset="2"/>
              </a:rPr>
              <a:t>microscopy</a:t>
            </a:r>
            <a:endParaRPr lang="hu-HU" sz="2000" dirty="0" smtClean="0">
              <a:sym typeface="Wingdings" pitchFamily="2" charset="2"/>
            </a:endParaRPr>
          </a:p>
          <a:p>
            <a:pPr marL="508050" lvl="2">
              <a:lnSpc>
                <a:spcPct val="110000"/>
              </a:lnSpc>
              <a:buNone/>
            </a:pPr>
            <a:r>
              <a:rPr lang="hu-HU" dirty="0" smtClean="0">
                <a:sym typeface="Wingdings" pitchFamily="2" charset="2"/>
              </a:rPr>
              <a:t>	</a:t>
            </a:r>
            <a:r>
              <a:rPr lang="hu-HU" sz="2100" dirty="0" smtClean="0">
                <a:sym typeface="Wingdings" pitchFamily="2" charset="2"/>
              </a:rPr>
              <a:t>	</a:t>
            </a:r>
            <a:r>
              <a:rPr lang="hu-HU" sz="1700" dirty="0" smtClean="0">
                <a:sym typeface="Wingdings" pitchFamily="2" charset="2"/>
              </a:rPr>
              <a:t>Olympos BX41 and SZX7 microscopes</a:t>
            </a:r>
          </a:p>
          <a:p>
            <a:pPr marL="508050" lvl="2">
              <a:lnSpc>
                <a:spcPct val="110000"/>
              </a:lnSpc>
            </a:pPr>
            <a:r>
              <a:rPr lang="hu-HU" sz="2000" dirty="0" err="1" smtClean="0"/>
              <a:t>Cathode</a:t>
            </a:r>
            <a:r>
              <a:rPr lang="hu-HU" sz="2000" dirty="0" smtClean="0"/>
              <a:t> </a:t>
            </a:r>
            <a:r>
              <a:rPr lang="hu-HU" sz="2000" dirty="0" err="1" smtClean="0"/>
              <a:t>luminescence</a:t>
            </a:r>
            <a:r>
              <a:rPr lang="hu-HU" sz="2000" dirty="0" smtClean="0"/>
              <a:t> </a:t>
            </a:r>
            <a:r>
              <a:rPr lang="hu-HU" sz="2000" dirty="0" err="1" smtClean="0"/>
              <a:t>microcopy</a:t>
            </a:r>
            <a:endParaRPr lang="hu-HU" sz="2000" dirty="0" smtClean="0"/>
          </a:p>
          <a:p>
            <a:pPr marL="108000" lvl="1">
              <a:lnSpc>
                <a:spcPct val="110000"/>
              </a:lnSpc>
              <a:buNone/>
            </a:pPr>
            <a:r>
              <a:rPr lang="hu-HU" sz="1600" dirty="0" smtClean="0"/>
              <a:t>		</a:t>
            </a:r>
            <a:r>
              <a:rPr lang="hu-HU" sz="1700" dirty="0" smtClean="0"/>
              <a:t>Nikon </a:t>
            </a:r>
            <a:r>
              <a:rPr lang="hu-HU" sz="1700" dirty="0" err="1" smtClean="0"/>
              <a:t>Eclipse</a:t>
            </a:r>
            <a:r>
              <a:rPr lang="hu-HU" sz="1700" dirty="0" smtClean="0"/>
              <a:t> E600 </a:t>
            </a:r>
            <a:r>
              <a:rPr lang="hu-HU" sz="1700" dirty="0" err="1" smtClean="0"/>
              <a:t>mikroscope</a:t>
            </a:r>
            <a:r>
              <a:rPr lang="hu-HU" sz="1700" dirty="0" smtClean="0"/>
              <a:t> + </a:t>
            </a:r>
            <a:r>
              <a:rPr lang="hu-HU" sz="1700" dirty="0" err="1" smtClean="0"/>
              <a:t>Reliotron</a:t>
            </a:r>
            <a:r>
              <a:rPr lang="hu-HU" sz="1700" dirty="0" smtClean="0"/>
              <a:t> </a:t>
            </a:r>
            <a:r>
              <a:rPr lang="hu-HU" sz="1700" dirty="0" err="1" smtClean="0"/>
              <a:t>cathode</a:t>
            </a:r>
            <a:r>
              <a:rPr lang="hu-HU" sz="1700" dirty="0" smtClean="0"/>
              <a:t> </a:t>
            </a:r>
            <a:r>
              <a:rPr lang="hu-HU" sz="1700" dirty="0" err="1" smtClean="0"/>
              <a:t>luminescence</a:t>
            </a:r>
            <a:r>
              <a:rPr lang="hu-HU" sz="1700" dirty="0" smtClean="0"/>
              <a:t> </a:t>
            </a:r>
            <a:r>
              <a:rPr lang="hu-HU" sz="1700" dirty="0" err="1" smtClean="0"/>
              <a:t>apparatus</a:t>
            </a:r>
            <a:r>
              <a:rPr lang="hu-HU" sz="1700" dirty="0" smtClean="0"/>
              <a:t> </a:t>
            </a:r>
          </a:p>
          <a:p>
            <a:pPr marL="508050" lvl="2" indent="-457200">
              <a:lnSpc>
                <a:spcPct val="110000"/>
              </a:lnSpc>
            </a:pPr>
            <a:r>
              <a:rPr lang="hu-HU" sz="2000" dirty="0" err="1" smtClean="0"/>
              <a:t>Scanning</a:t>
            </a:r>
            <a:r>
              <a:rPr lang="hu-HU" sz="2000" dirty="0" smtClean="0"/>
              <a:t> </a:t>
            </a:r>
            <a:r>
              <a:rPr lang="hu-HU" sz="2000" dirty="0" err="1" smtClean="0"/>
              <a:t>Electron</a:t>
            </a:r>
            <a:r>
              <a:rPr lang="hu-HU" sz="2000" dirty="0" smtClean="0"/>
              <a:t> Microscope</a:t>
            </a:r>
          </a:p>
          <a:p>
            <a:pPr marL="108000" lvl="1">
              <a:lnSpc>
                <a:spcPct val="110000"/>
              </a:lnSpc>
              <a:buNone/>
            </a:pPr>
            <a:r>
              <a:rPr lang="hu-HU" dirty="0" smtClean="0"/>
              <a:t>		</a:t>
            </a:r>
            <a:r>
              <a:rPr lang="hu-HU" sz="1700" dirty="0" smtClean="0"/>
              <a:t>Hitachi S4700 + SE + BE </a:t>
            </a:r>
            <a:r>
              <a:rPr lang="hu-HU" sz="1700" dirty="0" err="1" smtClean="0"/>
              <a:t>detectors</a:t>
            </a:r>
            <a:r>
              <a:rPr lang="hu-HU" sz="1700" dirty="0" smtClean="0"/>
              <a:t> + EDS</a:t>
            </a:r>
          </a:p>
          <a:p>
            <a:pPr marL="508050" lvl="2">
              <a:lnSpc>
                <a:spcPct val="110000"/>
              </a:lnSpc>
            </a:pPr>
            <a:r>
              <a:rPr lang="hu-HU" sz="2000" dirty="0" err="1" smtClean="0"/>
              <a:t>X-ray</a:t>
            </a:r>
            <a:r>
              <a:rPr lang="hu-HU" sz="2000" dirty="0" smtClean="0"/>
              <a:t> </a:t>
            </a:r>
            <a:r>
              <a:rPr lang="hu-HU" sz="2000" dirty="0" err="1" smtClean="0"/>
              <a:t>Diffraction</a:t>
            </a:r>
            <a:r>
              <a:rPr lang="hu-HU" sz="2000" dirty="0" smtClean="0"/>
              <a:t> </a:t>
            </a:r>
            <a:r>
              <a:rPr lang="hu-HU" sz="2000" dirty="0" err="1" smtClean="0"/>
              <a:t>measurements</a:t>
            </a:r>
            <a:endParaRPr lang="hu-HU" sz="2000" dirty="0" smtClean="0"/>
          </a:p>
          <a:p>
            <a:pPr marL="108000">
              <a:lnSpc>
                <a:spcPct val="110000"/>
              </a:lnSpc>
              <a:buNone/>
            </a:pPr>
            <a:r>
              <a:rPr lang="hu-HU" dirty="0" smtClean="0"/>
              <a:t>	</a:t>
            </a:r>
            <a:r>
              <a:rPr lang="hu-HU" sz="1700" dirty="0" smtClean="0"/>
              <a:t>	Rigaku Ultima IV. </a:t>
            </a:r>
            <a:r>
              <a:rPr lang="hu-HU" sz="1700" dirty="0" err="1" smtClean="0"/>
              <a:t>X-ray</a:t>
            </a:r>
            <a:r>
              <a:rPr lang="hu-HU" sz="1700" dirty="0" smtClean="0"/>
              <a:t> Diffractometer</a:t>
            </a:r>
          </a:p>
          <a:p>
            <a:r>
              <a:rPr lang="hu-HU" sz="2800" dirty="0" smtClean="0"/>
              <a:t>Geochemistry</a:t>
            </a:r>
          </a:p>
          <a:p>
            <a:pPr lvl="2"/>
            <a:r>
              <a:rPr lang="hu-HU" dirty="0" smtClean="0"/>
              <a:t>Carbon and </a:t>
            </a:r>
            <a:r>
              <a:rPr lang="hu-HU" dirty="0" err="1" smtClean="0"/>
              <a:t>Oxygene</a:t>
            </a:r>
            <a:r>
              <a:rPr lang="hu-HU" dirty="0" smtClean="0"/>
              <a:t> </a:t>
            </a:r>
            <a:r>
              <a:rPr lang="hu-HU" dirty="0" err="1" smtClean="0"/>
              <a:t>isotope</a:t>
            </a:r>
            <a:r>
              <a:rPr lang="hu-HU" dirty="0" smtClean="0"/>
              <a:t> </a:t>
            </a:r>
            <a:r>
              <a:rPr lang="hu-HU" dirty="0" err="1" smtClean="0"/>
              <a:t>measurements</a:t>
            </a:r>
            <a:endParaRPr lang="hu-HU" dirty="0" smtClean="0"/>
          </a:p>
          <a:p>
            <a:pPr lvl="3"/>
            <a:r>
              <a:rPr lang="hu-HU" sz="1700" dirty="0" smtClean="0"/>
              <a:t>Made </a:t>
            </a:r>
            <a:r>
              <a:rPr lang="hu-HU" sz="1700" dirty="0" err="1" smtClean="0"/>
              <a:t>in</a:t>
            </a:r>
            <a:r>
              <a:rPr lang="hu-HU" sz="1700" dirty="0" smtClean="0"/>
              <a:t> </a:t>
            </a:r>
            <a:r>
              <a:rPr lang="hu-HU" sz="1700" dirty="0" err="1" smtClean="0"/>
              <a:t>the</a:t>
            </a:r>
            <a:r>
              <a:rPr lang="hu-HU" sz="1700" dirty="0" smtClean="0"/>
              <a:t> </a:t>
            </a:r>
            <a:r>
              <a:rPr lang="hu-HU" sz="1700" dirty="0" err="1" smtClean="0"/>
              <a:t>laboratory</a:t>
            </a:r>
            <a:r>
              <a:rPr lang="hu-HU" sz="1700" dirty="0" smtClean="0"/>
              <a:t> of MTA GKKI</a:t>
            </a:r>
          </a:p>
          <a:p>
            <a:pPr lvl="3"/>
            <a:r>
              <a:rPr lang="hu-HU" sz="1700" dirty="0" smtClean="0"/>
              <a:t>V-PDB standard</a:t>
            </a:r>
          </a:p>
          <a:p>
            <a:pPr lvl="3"/>
            <a:endParaRPr lang="hu-HU" sz="1700" dirty="0" smtClean="0"/>
          </a:p>
          <a:p>
            <a:pPr lvl="2"/>
            <a:endParaRPr lang="hu-HU" dirty="0" smtClean="0"/>
          </a:p>
          <a:p>
            <a:pPr lvl="2">
              <a:buNone/>
            </a:pPr>
            <a:endParaRPr lang="hu-H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568952" cy="648072"/>
          </a:xfrm>
        </p:spPr>
        <p:txBody>
          <a:bodyPr>
            <a:normAutofit/>
          </a:bodyPr>
          <a:lstStyle/>
          <a:p>
            <a:pPr>
              <a:buNone/>
            </a:pPr>
            <a:r>
              <a:rPr lang="hu-HU" sz="2000" dirty="0" smtClean="0"/>
              <a:t>Softwares: Olympos Get Analaysis®, Image J, Corel Draw X3</a:t>
            </a:r>
          </a:p>
          <a:p>
            <a:pPr>
              <a:buNone/>
            </a:pPr>
            <a:endParaRPr lang="hu-HU" dirty="0"/>
          </a:p>
        </p:txBody>
      </p:sp>
      <p:sp>
        <p:nvSpPr>
          <p:cNvPr id="4" name="Title 1"/>
          <p:cNvSpPr>
            <a:spLocks noGrp="1"/>
          </p:cNvSpPr>
          <p:nvPr>
            <p:ph type="title"/>
          </p:nvPr>
        </p:nvSpPr>
        <p:spPr>
          <a:xfrm>
            <a:off x="457200" y="0"/>
            <a:ext cx="8229600" cy="1115616"/>
          </a:xfrm>
        </p:spPr>
        <p:txBody>
          <a:bodyPr>
            <a:noAutofit/>
          </a:bodyPr>
          <a:lstStyle/>
          <a:p>
            <a:pPr algn="l"/>
            <a:r>
              <a:rPr lang="hu-HU" sz="4000" i="1" dirty="0" smtClean="0">
                <a:solidFill>
                  <a:schemeClr val="bg1">
                    <a:lumMod val="50000"/>
                  </a:schemeClr>
                </a:solidFill>
              </a:rPr>
              <a:t>Applied methods II. Image Analysis</a:t>
            </a:r>
            <a:endParaRPr lang="hu-HU" sz="4000" i="1" dirty="0">
              <a:solidFill>
                <a:schemeClr val="bg1">
                  <a:lumMod val="50000"/>
                </a:schemeClr>
              </a:solidFill>
            </a:endParaRPr>
          </a:p>
        </p:txBody>
      </p:sp>
      <p:pic>
        <p:nvPicPr>
          <p:cNvPr id="8" name="Picture 7" descr="41132_közepes.jpg"/>
          <p:cNvPicPr>
            <a:picLocks noChangeAspect="1"/>
          </p:cNvPicPr>
          <p:nvPr/>
        </p:nvPicPr>
        <p:blipFill>
          <a:blip r:embed="rId3" cstate="print"/>
          <a:stretch>
            <a:fillRect/>
          </a:stretch>
        </p:blipFill>
        <p:spPr>
          <a:xfrm>
            <a:off x="251520" y="1700809"/>
            <a:ext cx="2741749" cy="2520279"/>
          </a:xfrm>
          <a:prstGeom prst="rect">
            <a:avLst/>
          </a:prstGeom>
        </p:spPr>
      </p:pic>
      <p:pic>
        <p:nvPicPr>
          <p:cNvPr id="9" name="Picture 8" descr="41132_ea_jpeg.jpg"/>
          <p:cNvPicPr>
            <a:picLocks noChangeAspect="1"/>
          </p:cNvPicPr>
          <p:nvPr/>
        </p:nvPicPr>
        <p:blipFill>
          <a:blip r:embed="rId4" cstate="print"/>
          <a:stretch>
            <a:fillRect/>
          </a:stretch>
        </p:blipFill>
        <p:spPr>
          <a:xfrm>
            <a:off x="3271407" y="1700808"/>
            <a:ext cx="2740753" cy="2520000"/>
          </a:xfrm>
          <a:prstGeom prst="rect">
            <a:avLst/>
          </a:prstGeom>
        </p:spPr>
      </p:pic>
      <p:pic>
        <p:nvPicPr>
          <p:cNvPr id="6" name="Picture 5" descr="41132_ea_fractures.jpg"/>
          <p:cNvPicPr>
            <a:picLocks noChangeAspect="1"/>
          </p:cNvPicPr>
          <p:nvPr/>
        </p:nvPicPr>
        <p:blipFill>
          <a:blip r:embed="rId5" cstate="print"/>
          <a:stretch>
            <a:fillRect/>
          </a:stretch>
        </p:blipFill>
        <p:spPr>
          <a:xfrm>
            <a:off x="6228184" y="1700808"/>
            <a:ext cx="2742307" cy="2520000"/>
          </a:xfrm>
          <a:prstGeom prst="rect">
            <a:avLst/>
          </a:prstGeom>
        </p:spPr>
      </p:pic>
      <p:sp>
        <p:nvSpPr>
          <p:cNvPr id="7" name="TextBox 6"/>
          <p:cNvSpPr txBox="1"/>
          <p:nvPr/>
        </p:nvSpPr>
        <p:spPr>
          <a:xfrm>
            <a:off x="3275856" y="4509120"/>
            <a:ext cx="2664296" cy="2031325"/>
          </a:xfrm>
          <a:prstGeom prst="rect">
            <a:avLst/>
          </a:prstGeom>
          <a:noFill/>
        </p:spPr>
        <p:txBody>
          <a:bodyPr wrap="square" rtlCol="0">
            <a:spAutoFit/>
          </a:bodyPr>
          <a:lstStyle/>
          <a:p>
            <a:pPr>
              <a:buFont typeface="Arial" pitchFamily="34" charset="0"/>
              <a:buChar char="•"/>
            </a:pPr>
            <a:r>
              <a:rPr lang="hu-HU" dirty="0" smtClean="0"/>
              <a:t>Area</a:t>
            </a:r>
          </a:p>
          <a:p>
            <a:pPr>
              <a:buFont typeface="Arial" pitchFamily="34" charset="0"/>
              <a:buChar char="•"/>
            </a:pPr>
            <a:r>
              <a:rPr lang="hu-HU" dirty="0" smtClean="0"/>
              <a:t>Perimeter</a:t>
            </a:r>
          </a:p>
          <a:p>
            <a:pPr>
              <a:buFont typeface="Arial" pitchFamily="34" charset="0"/>
              <a:buChar char="•"/>
            </a:pPr>
            <a:r>
              <a:rPr lang="hu-HU" dirty="0" smtClean="0"/>
              <a:t>Convexity</a:t>
            </a:r>
          </a:p>
          <a:p>
            <a:pPr>
              <a:buFont typeface="Arial" pitchFamily="34" charset="0"/>
              <a:buChar char="•"/>
            </a:pPr>
            <a:r>
              <a:rPr lang="hu-HU" dirty="0" smtClean="0"/>
              <a:t>Roundness</a:t>
            </a:r>
          </a:p>
          <a:p>
            <a:pPr>
              <a:buFont typeface="Arial" pitchFamily="34" charset="0"/>
              <a:buChar char="•"/>
            </a:pPr>
            <a:r>
              <a:rPr lang="hu-HU" dirty="0" smtClean="0"/>
              <a:t>Aspect Ratio</a:t>
            </a:r>
          </a:p>
          <a:p>
            <a:pPr>
              <a:buFont typeface="Arial" pitchFamily="34" charset="0"/>
              <a:buChar char="•"/>
            </a:pPr>
            <a:r>
              <a:rPr lang="hu-HU" dirty="0" smtClean="0"/>
              <a:t>Feret</a:t>
            </a:r>
          </a:p>
          <a:p>
            <a:pPr>
              <a:buFont typeface="Arial" pitchFamily="34" charset="0"/>
              <a:buChar char="•"/>
            </a:pPr>
            <a:r>
              <a:rPr lang="hu-HU" dirty="0" smtClean="0"/>
              <a:t>Min Feret</a:t>
            </a:r>
            <a:endParaRPr lang="hu-HU" dirty="0"/>
          </a:p>
        </p:txBody>
      </p:sp>
      <p:sp>
        <p:nvSpPr>
          <p:cNvPr id="10" name="TextBox 9"/>
          <p:cNvSpPr txBox="1"/>
          <p:nvPr/>
        </p:nvSpPr>
        <p:spPr>
          <a:xfrm>
            <a:off x="6479704" y="4509120"/>
            <a:ext cx="2664296" cy="2585323"/>
          </a:xfrm>
          <a:prstGeom prst="rect">
            <a:avLst/>
          </a:prstGeom>
          <a:noFill/>
        </p:spPr>
        <p:txBody>
          <a:bodyPr wrap="square" rtlCol="0">
            <a:spAutoFit/>
          </a:bodyPr>
          <a:lstStyle/>
          <a:p>
            <a:pPr>
              <a:buFont typeface="Arial" pitchFamily="34" charset="0"/>
              <a:buChar char="•"/>
            </a:pPr>
            <a:r>
              <a:rPr lang="hu-HU" sz="1600" dirty="0" smtClean="0"/>
              <a:t>Area</a:t>
            </a:r>
          </a:p>
          <a:p>
            <a:pPr>
              <a:buFont typeface="Arial" pitchFamily="34" charset="0"/>
              <a:buChar char="•"/>
            </a:pPr>
            <a:r>
              <a:rPr lang="hu-HU" sz="1600" dirty="0" smtClean="0"/>
              <a:t>Perimeter</a:t>
            </a:r>
          </a:p>
          <a:p>
            <a:pPr>
              <a:buFont typeface="Arial" pitchFamily="34" charset="0"/>
              <a:buChar char="•"/>
            </a:pPr>
            <a:r>
              <a:rPr lang="hu-HU" sz="1600" dirty="0" smtClean="0"/>
              <a:t>Convexity</a:t>
            </a:r>
          </a:p>
          <a:p>
            <a:pPr>
              <a:buFont typeface="Arial" pitchFamily="34" charset="0"/>
              <a:buChar char="•"/>
            </a:pPr>
            <a:r>
              <a:rPr lang="hu-HU" sz="1600" dirty="0" smtClean="0"/>
              <a:t>Roundness</a:t>
            </a:r>
          </a:p>
          <a:p>
            <a:pPr>
              <a:buFont typeface="Arial" pitchFamily="34" charset="0"/>
              <a:buChar char="•"/>
            </a:pPr>
            <a:r>
              <a:rPr lang="hu-HU" sz="1600" dirty="0" smtClean="0"/>
              <a:t>Aspect Ratio</a:t>
            </a:r>
          </a:p>
          <a:p>
            <a:pPr>
              <a:buFont typeface="Arial" pitchFamily="34" charset="0"/>
              <a:buChar char="•"/>
            </a:pPr>
            <a:r>
              <a:rPr lang="hu-HU" sz="1600" dirty="0" smtClean="0"/>
              <a:t>Feret</a:t>
            </a:r>
          </a:p>
          <a:p>
            <a:pPr>
              <a:buFont typeface="Arial" pitchFamily="34" charset="0"/>
              <a:buChar char="•"/>
            </a:pPr>
            <a:r>
              <a:rPr lang="hu-HU" sz="1600" dirty="0" smtClean="0"/>
              <a:t>Min </a:t>
            </a:r>
            <a:r>
              <a:rPr lang="hu-HU" sz="1600" dirty="0" err="1" smtClean="0"/>
              <a:t>Feret</a:t>
            </a:r>
            <a:endParaRPr lang="hu-HU" sz="1600" dirty="0" smtClean="0"/>
          </a:p>
          <a:p>
            <a:pPr>
              <a:buFont typeface="Arial" pitchFamily="34" charset="0"/>
              <a:buChar char="•"/>
            </a:pPr>
            <a:r>
              <a:rPr lang="hu-HU" sz="1600" dirty="0" err="1" smtClean="0"/>
              <a:t>Elongation</a:t>
            </a:r>
            <a:endParaRPr lang="hu-HU" sz="1600" dirty="0" smtClean="0"/>
          </a:p>
          <a:p>
            <a:pPr>
              <a:buFont typeface="Arial" pitchFamily="34" charset="0"/>
              <a:buChar char="•"/>
            </a:pPr>
            <a:r>
              <a:rPr lang="hu-HU" sz="1600" dirty="0" err="1" smtClean="0"/>
              <a:t>Sphericity</a:t>
            </a:r>
            <a:endParaRPr lang="hu-HU" sz="1600" dirty="0" smtClean="0"/>
          </a:p>
          <a:p>
            <a:pPr>
              <a:buFont typeface="Arial" pitchFamily="34" charset="0"/>
              <a:buChar char="•"/>
            </a:pPr>
            <a:endParaRPr lang="hu-HU" dirty="0"/>
          </a:p>
        </p:txBody>
      </p:sp>
      <p:sp>
        <p:nvSpPr>
          <p:cNvPr id="11" name="TextBox 10"/>
          <p:cNvSpPr txBox="1"/>
          <p:nvPr/>
        </p:nvSpPr>
        <p:spPr>
          <a:xfrm>
            <a:off x="323528" y="4509120"/>
            <a:ext cx="2808312" cy="923330"/>
          </a:xfrm>
          <a:prstGeom prst="rect">
            <a:avLst/>
          </a:prstGeom>
          <a:noFill/>
        </p:spPr>
        <p:txBody>
          <a:bodyPr wrap="square" rtlCol="0">
            <a:spAutoFit/>
          </a:bodyPr>
          <a:lstStyle/>
          <a:p>
            <a:pPr>
              <a:buFont typeface="Arial" pitchFamily="34" charset="0"/>
              <a:buChar char="•"/>
            </a:pPr>
            <a:r>
              <a:rPr lang="hu-HU" dirty="0" smtClean="0"/>
              <a:t>5x5 cm </a:t>
            </a:r>
            <a:r>
              <a:rPr lang="hu-HU" dirty="0" err="1" smtClean="0"/>
              <a:t>sized</a:t>
            </a:r>
            <a:r>
              <a:rPr lang="hu-HU" dirty="0" smtClean="0"/>
              <a:t> </a:t>
            </a:r>
            <a:r>
              <a:rPr lang="hu-HU" dirty="0" err="1" smtClean="0"/>
              <a:t>thin</a:t>
            </a:r>
            <a:r>
              <a:rPr lang="hu-HU" dirty="0" smtClean="0"/>
              <a:t> </a:t>
            </a:r>
            <a:r>
              <a:rPr lang="hu-HU" dirty="0" err="1" smtClean="0"/>
              <a:t>sections</a:t>
            </a:r>
            <a:endParaRPr lang="hu-HU" dirty="0" smtClean="0"/>
          </a:p>
          <a:p>
            <a:pPr>
              <a:buFont typeface="Arial" pitchFamily="34" charset="0"/>
              <a:buChar char="•"/>
            </a:pPr>
            <a:r>
              <a:rPr lang="hu-HU" dirty="0" smtClean="0"/>
              <a:t>6000 dpi </a:t>
            </a:r>
            <a:r>
              <a:rPr lang="hu-HU" dirty="0" err="1" smtClean="0"/>
              <a:t>by</a:t>
            </a:r>
            <a:r>
              <a:rPr lang="hu-HU" dirty="0" smtClean="0"/>
              <a:t> </a:t>
            </a:r>
            <a:r>
              <a:rPr lang="hu-HU" dirty="0" err="1" smtClean="0"/>
              <a:t>diascanner</a:t>
            </a:r>
            <a:endParaRPr lang="hu-HU" dirty="0" smtClean="0"/>
          </a:p>
          <a:p>
            <a:pPr>
              <a:buFont typeface="Arial" pitchFamily="34" charset="0"/>
              <a:buChar char="•"/>
            </a:pPr>
            <a:r>
              <a:rPr lang="hu-HU" dirty="0" smtClean="0"/>
              <a:t>IIN</a:t>
            </a:r>
            <a:endParaRPr lang="hu-HU" dirty="0"/>
          </a:p>
        </p:txBody>
      </p:sp>
      <p:pic>
        <p:nvPicPr>
          <p:cNvPr id="12" name="Picture 2" descr="C:\Documents and Settings\csikasz\Asztal\cm.png"/>
          <p:cNvPicPr>
            <a:picLocks noChangeAspect="1" noChangeArrowheads="1"/>
          </p:cNvPicPr>
          <p:nvPr/>
        </p:nvPicPr>
        <p:blipFill>
          <a:blip r:embed="rId6" cstate="print"/>
          <a:srcRect/>
          <a:stretch>
            <a:fillRect/>
          </a:stretch>
        </p:blipFill>
        <p:spPr bwMode="auto">
          <a:xfrm>
            <a:off x="8244408" y="3933056"/>
            <a:ext cx="648072" cy="168288"/>
          </a:xfrm>
          <a:prstGeom prst="rect">
            <a:avLst/>
          </a:prstGeom>
          <a:noFill/>
        </p:spPr>
      </p:pic>
      <p:pic>
        <p:nvPicPr>
          <p:cNvPr id="13" name="Picture 2" descr="C:\Documents and Settings\csikasz\Asztal\cm.png"/>
          <p:cNvPicPr>
            <a:picLocks noChangeAspect="1" noChangeArrowheads="1"/>
          </p:cNvPicPr>
          <p:nvPr/>
        </p:nvPicPr>
        <p:blipFill>
          <a:blip r:embed="rId6" cstate="print"/>
          <a:srcRect/>
          <a:stretch>
            <a:fillRect/>
          </a:stretch>
        </p:blipFill>
        <p:spPr bwMode="auto">
          <a:xfrm>
            <a:off x="5292080" y="3933056"/>
            <a:ext cx="648072" cy="168288"/>
          </a:xfrm>
          <a:prstGeom prst="rect">
            <a:avLst/>
          </a:prstGeom>
          <a:noFill/>
        </p:spPr>
      </p:pic>
      <p:pic>
        <p:nvPicPr>
          <p:cNvPr id="14" name="Picture 2" descr="C:\Documents and Settings\csikasz\Asztal\cm.png"/>
          <p:cNvPicPr>
            <a:picLocks noChangeAspect="1" noChangeArrowheads="1"/>
          </p:cNvPicPr>
          <p:nvPr/>
        </p:nvPicPr>
        <p:blipFill>
          <a:blip r:embed="rId6" cstate="print"/>
          <a:srcRect/>
          <a:stretch>
            <a:fillRect/>
          </a:stretch>
        </p:blipFill>
        <p:spPr bwMode="auto">
          <a:xfrm>
            <a:off x="2267744" y="4005064"/>
            <a:ext cx="648072" cy="168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15616"/>
          </a:xfrm>
        </p:spPr>
        <p:txBody>
          <a:bodyPr>
            <a:noAutofit/>
          </a:bodyPr>
          <a:lstStyle/>
          <a:p>
            <a:pPr algn="l"/>
            <a:r>
              <a:rPr lang="hu-HU" sz="4000" i="1" dirty="0" smtClean="0">
                <a:solidFill>
                  <a:schemeClr val="bg1">
                    <a:lumMod val="50000"/>
                  </a:schemeClr>
                </a:solidFill>
              </a:rPr>
              <a:t>Applied methods III. </a:t>
            </a:r>
            <a:r>
              <a:rPr lang="hu-HU" sz="4000" i="1" dirty="0" err="1" smtClean="0">
                <a:solidFill>
                  <a:schemeClr val="bg1">
                    <a:lumMod val="50000"/>
                  </a:schemeClr>
                </a:solidFill>
              </a:rPr>
              <a:t>Statistics</a:t>
            </a:r>
            <a:endParaRPr lang="hu-HU" sz="4000" i="1" dirty="0">
              <a:solidFill>
                <a:schemeClr val="bg1">
                  <a:lumMod val="50000"/>
                </a:schemeClr>
              </a:solidFill>
            </a:endParaRPr>
          </a:p>
        </p:txBody>
      </p:sp>
      <p:sp>
        <p:nvSpPr>
          <p:cNvPr id="6" name="Tartalom helye 5"/>
          <p:cNvSpPr>
            <a:spLocks noGrp="1"/>
          </p:cNvSpPr>
          <p:nvPr>
            <p:ph idx="1"/>
          </p:nvPr>
        </p:nvSpPr>
        <p:spPr>
          <a:xfrm>
            <a:off x="395536" y="1196752"/>
            <a:ext cx="8496944" cy="5256584"/>
          </a:xfrm>
        </p:spPr>
        <p:txBody>
          <a:bodyPr/>
          <a:lstStyle/>
          <a:p>
            <a:pPr>
              <a:buNone/>
            </a:pPr>
            <a:r>
              <a:rPr lang="hu-HU" b="1" dirty="0" err="1" smtClean="0"/>
              <a:t>Clasts</a:t>
            </a:r>
            <a:endParaRPr lang="hu-HU" b="1" dirty="0" smtClean="0"/>
          </a:p>
          <a:p>
            <a:r>
              <a:rPr lang="hu-HU" sz="2800" dirty="0" err="1" smtClean="0"/>
              <a:t>Exploration</a:t>
            </a:r>
            <a:r>
              <a:rPr lang="hu-HU" sz="2800" dirty="0" smtClean="0"/>
              <a:t> (</a:t>
            </a:r>
            <a:r>
              <a:rPr lang="hu-HU" sz="2800" dirty="0" err="1" smtClean="0"/>
              <a:t>Mean</a:t>
            </a:r>
            <a:r>
              <a:rPr lang="hu-HU" sz="2800" dirty="0" smtClean="0"/>
              <a:t>, </a:t>
            </a:r>
            <a:r>
              <a:rPr lang="hu-HU" sz="2800" dirty="0" err="1" smtClean="0"/>
              <a:t>Average</a:t>
            </a:r>
            <a:r>
              <a:rPr lang="hu-HU" sz="2800" dirty="0" smtClean="0"/>
              <a:t>, </a:t>
            </a:r>
            <a:r>
              <a:rPr lang="hu-HU" sz="2800" dirty="0" err="1" smtClean="0"/>
              <a:t>Histograms</a:t>
            </a:r>
            <a:r>
              <a:rPr lang="hu-HU" sz="2800" dirty="0" smtClean="0"/>
              <a:t>)</a:t>
            </a:r>
          </a:p>
          <a:p>
            <a:r>
              <a:rPr lang="hu-HU" sz="2800" dirty="0" err="1" smtClean="0"/>
              <a:t>Normalization</a:t>
            </a:r>
            <a:endParaRPr lang="hu-HU" sz="2800" dirty="0" smtClean="0"/>
          </a:p>
          <a:p>
            <a:pPr>
              <a:buNone/>
            </a:pPr>
            <a:endParaRPr lang="hu-HU" dirty="0" smtClean="0"/>
          </a:p>
          <a:p>
            <a:pPr>
              <a:buNone/>
            </a:pPr>
            <a:r>
              <a:rPr lang="hu-HU" b="1" dirty="0" err="1" smtClean="0"/>
              <a:t>Fractures</a:t>
            </a:r>
            <a:endParaRPr lang="hu-HU" b="1" dirty="0" smtClean="0"/>
          </a:p>
          <a:p>
            <a:r>
              <a:rPr lang="hu-HU" sz="2800" dirty="0" err="1" smtClean="0"/>
              <a:t>Exploration</a:t>
            </a:r>
            <a:r>
              <a:rPr lang="hu-HU" sz="2800" dirty="0" smtClean="0"/>
              <a:t> (</a:t>
            </a:r>
            <a:r>
              <a:rPr lang="hu-HU" sz="2800" dirty="0" err="1" smtClean="0"/>
              <a:t>Mean</a:t>
            </a:r>
            <a:r>
              <a:rPr lang="hu-HU" sz="2800" dirty="0" smtClean="0"/>
              <a:t>, </a:t>
            </a:r>
            <a:r>
              <a:rPr lang="hu-HU" sz="2800" dirty="0" err="1" smtClean="0"/>
              <a:t>Average</a:t>
            </a:r>
            <a:r>
              <a:rPr lang="hu-HU" sz="2800" dirty="0" smtClean="0"/>
              <a:t>, </a:t>
            </a:r>
            <a:r>
              <a:rPr lang="hu-HU" sz="2800" dirty="0" err="1" smtClean="0"/>
              <a:t>Histograms</a:t>
            </a:r>
            <a:r>
              <a:rPr lang="hu-HU" sz="2800" dirty="0" smtClean="0"/>
              <a:t>)</a:t>
            </a:r>
          </a:p>
          <a:p>
            <a:r>
              <a:rPr lang="hu-HU" sz="2800" dirty="0" err="1" smtClean="0"/>
              <a:t>Normalization</a:t>
            </a:r>
            <a:endParaRPr lang="hu-HU" sz="2800" dirty="0" smtClean="0"/>
          </a:p>
          <a:p>
            <a:r>
              <a:rPr lang="hu-HU" sz="2800" dirty="0" err="1" smtClean="0"/>
              <a:t>Discriminant</a:t>
            </a:r>
            <a:r>
              <a:rPr lang="hu-HU" sz="2800" dirty="0" smtClean="0"/>
              <a:t> </a:t>
            </a:r>
            <a:r>
              <a:rPr lang="hu-HU" sz="2800" dirty="0" err="1" smtClean="0"/>
              <a:t>Analysis</a:t>
            </a:r>
            <a:r>
              <a:rPr lang="hu-HU" sz="2800" dirty="0" smtClean="0"/>
              <a:t> </a:t>
            </a:r>
            <a:r>
              <a:rPr lang="hu-HU" sz="2800" dirty="0" err="1" smtClean="0"/>
              <a:t>iteration</a:t>
            </a:r>
            <a:endParaRPr lang="hu-HU" sz="2800" dirty="0" smtClean="0"/>
          </a:p>
          <a:p>
            <a:r>
              <a:rPr lang="hu-HU" sz="2800" dirty="0" err="1" smtClean="0"/>
              <a:t>Dotplots</a:t>
            </a:r>
            <a:endParaRPr lang="hu-H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67544" y="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000" b="0" i="1" u="none" strike="noStrike" kern="1200" cap="none" spc="0" normalizeH="0" baseline="0" noProof="0" dirty="0" smtClean="0">
                <a:ln>
                  <a:noFill/>
                </a:ln>
                <a:solidFill>
                  <a:schemeClr val="bg1">
                    <a:lumMod val="50000"/>
                  </a:schemeClr>
                </a:solidFill>
                <a:effectLst/>
                <a:uLnTx/>
                <a:uFillTx/>
                <a:latin typeface="+mj-lt"/>
                <a:ea typeface="+mj-ea"/>
                <a:cs typeface="+mj-cs"/>
              </a:rPr>
              <a:t>Results I. Microscopic scale</a:t>
            </a:r>
            <a:endParaRPr kumimoji="0" lang="hu-HU" sz="4000" b="0" i="1"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6" name="Content Placeholder 2"/>
          <p:cNvSpPr>
            <a:spLocks noGrp="1"/>
          </p:cNvSpPr>
          <p:nvPr>
            <p:ph idx="1"/>
          </p:nvPr>
        </p:nvSpPr>
        <p:spPr>
          <a:xfrm>
            <a:off x="4067944" y="980729"/>
            <a:ext cx="4752528" cy="2808312"/>
          </a:xfrm>
        </p:spPr>
        <p:txBody>
          <a:bodyPr>
            <a:normAutofit lnSpcReduction="10000"/>
          </a:bodyPr>
          <a:lstStyle/>
          <a:p>
            <a:r>
              <a:rPr lang="hu-HU" sz="2000" dirty="0" smtClean="0"/>
              <a:t>Ooidic  grainstone/packestone</a:t>
            </a:r>
          </a:p>
          <a:p>
            <a:r>
              <a:rPr lang="hu-HU" sz="2000" dirty="0" smtClean="0"/>
              <a:t>Clear Limestone</a:t>
            </a:r>
          </a:p>
          <a:p>
            <a:r>
              <a:rPr lang="hu-HU" sz="2000" dirty="0" err="1" smtClean="0"/>
              <a:t>Strongly</a:t>
            </a:r>
            <a:r>
              <a:rPr lang="hu-HU" sz="2000" dirty="0" smtClean="0"/>
              <a:t> fractured</a:t>
            </a:r>
          </a:p>
          <a:p>
            <a:r>
              <a:rPr lang="hu-HU" sz="2000" dirty="0" smtClean="0"/>
              <a:t>Strongly dissolved</a:t>
            </a:r>
          </a:p>
          <a:p>
            <a:r>
              <a:rPr lang="hu-HU" sz="2000" dirty="0" smtClean="0"/>
              <a:t>Micro stylolits are common (max 1 mm amplitude)</a:t>
            </a:r>
          </a:p>
          <a:p>
            <a:r>
              <a:rPr lang="hu-HU" sz="2000" dirty="0" smtClean="0"/>
              <a:t>The </a:t>
            </a:r>
            <a:r>
              <a:rPr lang="hu-HU" sz="2000" dirty="0" err="1" smtClean="0"/>
              <a:t>morphology</a:t>
            </a:r>
            <a:r>
              <a:rPr lang="hu-HU" sz="2000" dirty="0" smtClean="0"/>
              <a:t> of fractures is very different </a:t>
            </a:r>
            <a:endParaRPr lang="hu-HU" sz="2000" dirty="0"/>
          </a:p>
        </p:txBody>
      </p:sp>
      <p:pic>
        <p:nvPicPr>
          <p:cNvPr id="7" name="Picture 5" descr="C:\Documents and Settings\csikasz\Asztal\41141_dia.jpg"/>
          <p:cNvPicPr>
            <a:picLocks noChangeAspect="1" noChangeArrowheads="1"/>
          </p:cNvPicPr>
          <p:nvPr/>
        </p:nvPicPr>
        <p:blipFill>
          <a:blip r:embed="rId3" cstate="print"/>
          <a:srcRect/>
          <a:stretch>
            <a:fillRect/>
          </a:stretch>
        </p:blipFill>
        <p:spPr bwMode="auto">
          <a:xfrm>
            <a:off x="395536" y="980728"/>
            <a:ext cx="3161406" cy="2825086"/>
          </a:xfrm>
          <a:prstGeom prst="rect">
            <a:avLst/>
          </a:prstGeom>
          <a:noFill/>
        </p:spPr>
      </p:pic>
      <p:sp>
        <p:nvSpPr>
          <p:cNvPr id="8" name="Content Placeholder 2"/>
          <p:cNvSpPr txBox="1">
            <a:spLocks/>
          </p:cNvSpPr>
          <p:nvPr/>
        </p:nvSpPr>
        <p:spPr>
          <a:xfrm>
            <a:off x="4067944" y="3861048"/>
            <a:ext cx="4752528" cy="28083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000" b="0" i="0" u="none" strike="noStrike" kern="1200" cap="none" spc="0" normalizeH="0" baseline="0" noProof="0" dirty="0" err="1" smtClean="0">
                <a:ln>
                  <a:noFill/>
                </a:ln>
                <a:solidFill>
                  <a:schemeClr val="tx1"/>
                </a:solidFill>
                <a:effectLst/>
                <a:uLnTx/>
                <a:uFillTx/>
                <a:latin typeface="+mn-lt"/>
                <a:ea typeface="+mn-ea"/>
                <a:cs typeface="+mn-cs"/>
              </a:rPr>
              <a:t>Polymict</a:t>
            </a:r>
            <a:r>
              <a:rPr kumimoji="0" lang="hu-HU"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000" b="0" i="0" u="none" strike="noStrike" kern="1200" cap="none" spc="0" normalizeH="0" baseline="0" noProof="0" dirty="0" err="1" smtClean="0">
                <a:ln>
                  <a:noFill/>
                </a:ln>
                <a:solidFill>
                  <a:schemeClr val="tx1"/>
                </a:solidFill>
                <a:effectLst/>
                <a:uLnTx/>
                <a:uFillTx/>
                <a:latin typeface="+mn-lt"/>
                <a:ea typeface="+mn-ea"/>
                <a:cs typeface="+mn-cs"/>
              </a:rPr>
              <a:t>Strongly</a:t>
            </a:r>
            <a:r>
              <a:rPr kumimoji="0" lang="hu-HU" sz="2000" b="0" i="0" u="none" strike="noStrike" kern="1200" cap="none" spc="0" normalizeH="0" baseline="0" noProof="0" dirty="0" smtClean="0">
                <a:ln>
                  <a:noFill/>
                </a:ln>
                <a:solidFill>
                  <a:schemeClr val="tx1"/>
                </a:solidFill>
                <a:effectLst/>
                <a:uLnTx/>
                <a:uFillTx/>
                <a:latin typeface="+mn-lt"/>
                <a:ea typeface="+mn-ea"/>
                <a:cs typeface="+mn-cs"/>
              </a:rPr>
              <a:t> </a:t>
            </a:r>
            <a:r>
              <a:rPr kumimoji="0" lang="hu-HU" sz="2000" b="0" i="0" u="none" strike="noStrike" kern="1200" cap="none" spc="0" normalizeH="0" baseline="0" noProof="0" dirty="0" err="1" smtClean="0">
                <a:ln>
                  <a:noFill/>
                </a:ln>
                <a:solidFill>
                  <a:schemeClr val="tx1"/>
                </a:solidFill>
                <a:effectLst/>
                <a:uLnTx/>
                <a:uFillTx/>
                <a:latin typeface="+mn-lt"/>
                <a:ea typeface="+mn-ea"/>
                <a:cs typeface="+mn-cs"/>
              </a:rPr>
              <a:t>fractured</a:t>
            </a:r>
            <a:endParaRPr kumimoji="0" lang="hu-H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2000" dirty="0" smtClean="0"/>
              <a:t>More </a:t>
            </a:r>
            <a:r>
              <a:rPr lang="hu-HU" sz="2000" dirty="0" err="1" smtClean="0"/>
              <a:t>generation</a:t>
            </a:r>
            <a:r>
              <a:rPr lang="hu-HU" sz="2000" dirty="0" smtClean="0"/>
              <a:t> </a:t>
            </a:r>
            <a:r>
              <a:rPr lang="hu-HU" sz="2000" dirty="0" err="1" smtClean="0"/>
              <a:t>fracture</a:t>
            </a:r>
            <a:r>
              <a:rPr lang="hu-HU" sz="2000" dirty="0" smtClean="0"/>
              <a:t> </a:t>
            </a:r>
            <a:r>
              <a:rPr lang="hu-HU" sz="2000" dirty="0" err="1" smtClean="0"/>
              <a:t>network</a:t>
            </a:r>
            <a:endParaRPr kumimoji="0" lang="hu-H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000" b="0" i="0" u="none" strike="noStrike" kern="1200" cap="none" spc="0" normalizeH="0" baseline="0" noProof="0" dirty="0" err="1" smtClean="0">
                <a:ln>
                  <a:noFill/>
                </a:ln>
                <a:solidFill>
                  <a:schemeClr val="tx1"/>
                </a:solidFill>
                <a:effectLst/>
                <a:uLnTx/>
                <a:uFillTx/>
                <a:latin typeface="+mn-lt"/>
                <a:ea typeface="+mn-ea"/>
                <a:cs typeface="+mn-cs"/>
              </a:rPr>
              <a:t>Differently</a:t>
            </a:r>
            <a:r>
              <a:rPr kumimoji="0" lang="hu-HU" sz="2000" b="0" i="0" u="none" strike="noStrike" kern="1200" cap="none" spc="0" normalizeH="0" baseline="0" noProof="0" dirty="0" smtClean="0">
                <a:ln>
                  <a:noFill/>
                </a:ln>
                <a:solidFill>
                  <a:schemeClr val="tx1"/>
                </a:solidFill>
                <a:effectLst/>
                <a:uLnTx/>
                <a:uFillTx/>
                <a:latin typeface="+mn-lt"/>
                <a:ea typeface="+mn-ea"/>
                <a:cs typeface="+mn-cs"/>
              </a:rPr>
              <a:t>  </a:t>
            </a:r>
            <a:r>
              <a:rPr kumimoji="0" lang="hu-HU" sz="2000" b="0" i="0" u="none" strike="noStrike" kern="1200" cap="none" spc="0" normalizeH="0" baseline="0" noProof="0" dirty="0" err="1" smtClean="0">
                <a:ln>
                  <a:noFill/>
                </a:ln>
                <a:solidFill>
                  <a:schemeClr val="tx1"/>
                </a:solidFill>
                <a:effectLst/>
                <a:uLnTx/>
                <a:uFillTx/>
                <a:latin typeface="+mn-lt"/>
                <a:ea typeface="+mn-ea"/>
                <a:cs typeface="+mn-cs"/>
              </a:rPr>
              <a:t>dissolved</a:t>
            </a:r>
            <a:r>
              <a:rPr kumimoji="0" lang="hu-HU" sz="2000" b="0" i="0" u="none" strike="noStrike" kern="1200" cap="none" spc="0" normalizeH="0" baseline="0" noProof="0" dirty="0" smtClean="0">
                <a:ln>
                  <a:noFill/>
                </a:ln>
                <a:solidFill>
                  <a:schemeClr val="tx1"/>
                </a:solidFill>
                <a:effectLst/>
                <a:uLnTx/>
                <a:uFillTx/>
                <a:latin typeface="+mn-lt"/>
                <a:ea typeface="+mn-ea"/>
                <a:cs typeface="+mn-cs"/>
              </a:rPr>
              <a:t> </a:t>
            </a:r>
            <a:r>
              <a:rPr kumimoji="0" lang="hu-HU" sz="2000" b="0" i="0" u="none" strike="noStrike" kern="1200" cap="none" spc="0" normalizeH="0" baseline="0" noProof="0" dirty="0" err="1" smtClean="0">
                <a:ln>
                  <a:noFill/>
                </a:ln>
                <a:solidFill>
                  <a:schemeClr val="tx1"/>
                </a:solidFill>
                <a:effectLst/>
                <a:uLnTx/>
                <a:uFillTx/>
                <a:latin typeface="+mn-lt"/>
                <a:ea typeface="+mn-ea"/>
                <a:cs typeface="+mn-cs"/>
              </a:rPr>
              <a:t>fractures</a:t>
            </a:r>
            <a:endParaRPr kumimoji="0" lang="hu-H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000" b="0" i="0" u="none" strike="noStrike" kern="1200" cap="none" spc="0" normalizeH="0" baseline="0" noProof="0" dirty="0" smtClean="0">
                <a:ln>
                  <a:noFill/>
                </a:ln>
                <a:solidFill>
                  <a:schemeClr val="tx1"/>
                </a:solidFill>
                <a:effectLst/>
                <a:uLnTx/>
                <a:uFillTx/>
                <a:latin typeface="+mn-lt"/>
                <a:ea typeface="+mn-ea"/>
                <a:cs typeface="+mn-cs"/>
              </a:rPr>
              <a:t>Micro stylolits are common (max 1 mm amplitude)</a:t>
            </a:r>
            <a:endParaRPr kumimoji="0" lang="hu-HU"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8" name="Group 17"/>
          <p:cNvGrpSpPr/>
          <p:nvPr/>
        </p:nvGrpSpPr>
        <p:grpSpPr>
          <a:xfrm>
            <a:off x="5292080" y="980728"/>
            <a:ext cx="3707904" cy="4985980"/>
            <a:chOff x="5364088" y="980728"/>
            <a:chExt cx="3707904" cy="4985980"/>
          </a:xfrm>
        </p:grpSpPr>
        <p:grpSp>
          <p:nvGrpSpPr>
            <p:cNvPr id="10" name="Group 9"/>
            <p:cNvGrpSpPr/>
            <p:nvPr/>
          </p:nvGrpSpPr>
          <p:grpSpPr>
            <a:xfrm>
              <a:off x="7524328" y="1700808"/>
              <a:ext cx="1440160" cy="432048"/>
              <a:chOff x="7524328" y="1700808"/>
              <a:chExt cx="1440160" cy="432048"/>
            </a:xfrm>
          </p:grpSpPr>
          <p:sp>
            <p:nvSpPr>
              <p:cNvPr id="12" name="Right Brace 11"/>
              <p:cNvSpPr/>
              <p:nvPr/>
            </p:nvSpPr>
            <p:spPr>
              <a:xfrm>
                <a:off x="7524328" y="1700808"/>
                <a:ext cx="288032" cy="4320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3" name="TextBox 12"/>
              <p:cNvSpPr txBox="1"/>
              <p:nvPr/>
            </p:nvSpPr>
            <p:spPr>
              <a:xfrm>
                <a:off x="7884368" y="1700808"/>
                <a:ext cx="1080120" cy="369332"/>
              </a:xfrm>
              <a:prstGeom prst="rect">
                <a:avLst/>
              </a:prstGeom>
              <a:noFill/>
            </p:spPr>
            <p:txBody>
              <a:bodyPr wrap="square" rtlCol="0">
                <a:spAutoFit/>
              </a:bodyPr>
              <a:lstStyle/>
              <a:p>
                <a:r>
                  <a:rPr lang="hu-HU" dirty="0" smtClean="0"/>
                  <a:t>Kosd F. ?</a:t>
                </a:r>
                <a:endParaRPr lang="hu-HU" dirty="0"/>
              </a:p>
            </p:txBody>
          </p:sp>
        </p:grpSp>
        <p:sp>
          <p:nvSpPr>
            <p:cNvPr id="15" name="TextBox 14"/>
            <p:cNvSpPr txBox="1"/>
            <p:nvPr/>
          </p:nvSpPr>
          <p:spPr>
            <a:xfrm>
              <a:off x="5364088" y="980728"/>
              <a:ext cx="3707904" cy="4985980"/>
            </a:xfrm>
            <a:prstGeom prst="rect">
              <a:avLst/>
            </a:prstGeom>
            <a:noFill/>
          </p:spPr>
          <p:txBody>
            <a:bodyPr wrap="square" rtlCol="0">
              <a:spAutoFit/>
            </a:bodyPr>
            <a:lstStyle/>
            <a:p>
              <a:r>
                <a:rPr lang="hu-HU" sz="2000" b="1" dirty="0" smtClean="0"/>
                <a:t>Clasts</a:t>
              </a:r>
              <a:r>
                <a:rPr lang="hu-HU" dirty="0" smtClean="0"/>
                <a:t>: </a:t>
              </a:r>
            </a:p>
            <a:p>
              <a:pPr>
                <a:buFont typeface="Arial" pitchFamily="34" charset="0"/>
                <a:buChar char="•"/>
              </a:pPr>
              <a:r>
                <a:rPr lang="hu-HU" dirty="0" smtClean="0"/>
                <a:t>Limestones</a:t>
              </a:r>
            </a:p>
            <a:p>
              <a:pPr>
                <a:buFont typeface="Arial" pitchFamily="34" charset="0"/>
                <a:buChar char="•"/>
              </a:pPr>
              <a:r>
                <a:rPr lang="hu-HU" dirty="0" err="1" smtClean="0"/>
                <a:t>Siltstones</a:t>
              </a:r>
              <a:endParaRPr lang="hu-HU" dirty="0" smtClean="0"/>
            </a:p>
            <a:p>
              <a:pPr>
                <a:buFont typeface="Arial" pitchFamily="34" charset="0"/>
                <a:buChar char="•"/>
              </a:pPr>
              <a:r>
                <a:rPr lang="hu-HU" dirty="0" err="1" smtClean="0"/>
                <a:t>Metamorphic</a:t>
              </a:r>
              <a:r>
                <a:rPr lang="hu-HU" dirty="0" smtClean="0"/>
                <a:t>  </a:t>
              </a:r>
              <a:r>
                <a:rPr lang="hu-HU" dirty="0" err="1" smtClean="0"/>
                <a:t>clasts</a:t>
              </a:r>
              <a:endParaRPr lang="hu-HU" dirty="0" smtClean="0"/>
            </a:p>
            <a:p>
              <a:pPr>
                <a:buFont typeface="Arial" pitchFamily="34" charset="0"/>
                <a:buChar char="•"/>
              </a:pPr>
              <a:r>
                <a:rPr lang="hu-HU" dirty="0" smtClean="0"/>
                <a:t>Calcretes or </a:t>
              </a:r>
              <a:r>
                <a:rPr lang="hu-HU" dirty="0" smtClean="0"/>
                <a:t>stromatolites </a:t>
              </a:r>
              <a:r>
                <a:rPr lang="hu-HU" dirty="0" smtClean="0"/>
                <a:t>or </a:t>
              </a:r>
              <a:r>
                <a:rPr lang="hu-HU" dirty="0" smtClean="0"/>
                <a:t>s</a:t>
              </a:r>
              <a:r>
                <a:rPr lang="hu-HU" dirty="0" smtClean="0"/>
                <a:t>eins</a:t>
              </a:r>
              <a:endParaRPr lang="hu-HU" dirty="0" smtClean="0"/>
            </a:p>
            <a:p>
              <a:pPr>
                <a:buFont typeface="Arial" pitchFamily="34" charset="0"/>
                <a:buChar char="•"/>
              </a:pPr>
              <a:endParaRPr lang="hu-HU" dirty="0" smtClean="0"/>
            </a:p>
            <a:p>
              <a:r>
                <a:rPr lang="hu-HU" sz="2000" b="1" dirty="0" smtClean="0"/>
                <a:t>Matrix: </a:t>
              </a:r>
            </a:p>
            <a:p>
              <a:pPr>
                <a:buFont typeface="Arial" pitchFamily="34" charset="0"/>
                <a:buChar char="•"/>
              </a:pPr>
              <a:r>
                <a:rPr lang="hu-HU" dirty="0" smtClean="0"/>
                <a:t>Microcrystalline quartz</a:t>
              </a:r>
            </a:p>
            <a:p>
              <a:pPr>
                <a:buFont typeface="Arial" pitchFamily="34" charset="0"/>
                <a:buChar char="•"/>
              </a:pPr>
              <a:r>
                <a:rPr lang="hu-HU" dirty="0" smtClean="0"/>
                <a:t>Carbonate and siliciclastic origin</a:t>
              </a:r>
            </a:p>
            <a:p>
              <a:pPr>
                <a:buFont typeface="Arial" pitchFamily="34" charset="0"/>
                <a:buChar char="•"/>
              </a:pPr>
              <a:r>
                <a:rPr lang="hu-HU" dirty="0" err="1" smtClean="0"/>
                <a:t>Framboidal</a:t>
              </a:r>
              <a:r>
                <a:rPr lang="hu-HU" dirty="0" smtClean="0"/>
                <a:t> </a:t>
              </a:r>
              <a:r>
                <a:rPr lang="hu-HU" dirty="0" err="1" smtClean="0"/>
                <a:t>pyrite</a:t>
              </a:r>
              <a:endParaRPr lang="hu-HU" dirty="0" smtClean="0"/>
            </a:p>
            <a:p>
              <a:pPr>
                <a:buFont typeface="Arial" pitchFamily="34" charset="0"/>
                <a:buChar char="•"/>
              </a:pPr>
              <a:endParaRPr lang="hu-HU" dirty="0" smtClean="0"/>
            </a:p>
            <a:p>
              <a:r>
                <a:rPr lang="hu-HU" sz="2000" b="1" dirty="0" smtClean="0"/>
                <a:t>Cement:</a:t>
              </a:r>
            </a:p>
            <a:p>
              <a:pPr>
                <a:buFont typeface="Arial" pitchFamily="34" charset="0"/>
                <a:buChar char="•"/>
              </a:pPr>
              <a:r>
                <a:rPr lang="hu-HU" dirty="0" err="1" smtClean="0"/>
                <a:t>Multiphase</a:t>
              </a:r>
              <a:r>
                <a:rPr lang="hu-HU" dirty="0" smtClean="0"/>
                <a:t> </a:t>
              </a:r>
              <a:r>
                <a:rPr lang="hu-HU" dirty="0" err="1" smtClean="0"/>
                <a:t>carbonate</a:t>
              </a:r>
              <a:endParaRPr lang="hu-HU" dirty="0" smtClean="0"/>
            </a:p>
            <a:p>
              <a:pPr algn="ctr"/>
              <a:endParaRPr lang="hu-HU" dirty="0" smtClean="0"/>
            </a:p>
            <a:p>
              <a:pPr algn="ctr"/>
              <a:r>
                <a:rPr lang="hu-HU" sz="2400" dirty="0" smtClean="0">
                  <a:solidFill>
                    <a:srgbClr val="FF0000"/>
                  </a:solidFill>
                </a:rPr>
                <a:t>Fault </a:t>
              </a:r>
              <a:r>
                <a:rPr lang="hu-HU" sz="2400" dirty="0" smtClean="0">
                  <a:solidFill>
                    <a:srgbClr val="FF0000"/>
                  </a:solidFill>
                </a:rPr>
                <a:t>breccia </a:t>
              </a:r>
              <a:r>
                <a:rPr lang="hu-HU" sz="2400" dirty="0" smtClean="0">
                  <a:solidFill>
                    <a:srgbClr val="FF0000"/>
                  </a:solidFill>
                </a:rPr>
                <a:t>or not?</a:t>
              </a:r>
            </a:p>
            <a:p>
              <a:pPr>
                <a:buFont typeface="Arial" pitchFamily="34" charset="0"/>
                <a:buChar char="•"/>
              </a:pPr>
              <a:endParaRPr lang="hu-HU" dirty="0" smtClean="0"/>
            </a:p>
            <a:p>
              <a:pPr>
                <a:buFont typeface="Arial" pitchFamily="34" charset="0"/>
                <a:buChar char="•"/>
              </a:pPr>
              <a:endParaRPr lang="hu-HU" dirty="0"/>
            </a:p>
          </p:txBody>
        </p:sp>
      </p:grpSp>
      <p:pic>
        <p:nvPicPr>
          <p:cNvPr id="14" name="Picture 2" descr="C:\Documents and Settings\csikasz\Asztal\cm.png"/>
          <p:cNvPicPr>
            <a:picLocks noChangeAspect="1" noChangeArrowheads="1"/>
          </p:cNvPicPr>
          <p:nvPr/>
        </p:nvPicPr>
        <p:blipFill>
          <a:blip r:embed="rId4" cstate="print"/>
          <a:srcRect/>
          <a:stretch>
            <a:fillRect/>
          </a:stretch>
        </p:blipFill>
        <p:spPr bwMode="auto">
          <a:xfrm>
            <a:off x="2843808" y="3501008"/>
            <a:ext cx="648072" cy="168288"/>
          </a:xfrm>
          <a:prstGeom prst="rect">
            <a:avLst/>
          </a:prstGeom>
          <a:noFill/>
        </p:spPr>
      </p:pic>
      <p:grpSp>
        <p:nvGrpSpPr>
          <p:cNvPr id="17" name="Csoportba foglalás 16"/>
          <p:cNvGrpSpPr/>
          <p:nvPr/>
        </p:nvGrpSpPr>
        <p:grpSpPr>
          <a:xfrm>
            <a:off x="395536" y="3861048"/>
            <a:ext cx="3168352" cy="2831293"/>
            <a:chOff x="395536" y="3861048"/>
            <a:chExt cx="3168352" cy="2831293"/>
          </a:xfrm>
        </p:grpSpPr>
        <p:pic>
          <p:nvPicPr>
            <p:cNvPr id="9" name="Picture 4" descr="C:\Documents and Settings\csikasz\Asztal\Gomba\Csiszolatok\scann\41132_kicis.jpg"/>
            <p:cNvPicPr>
              <a:picLocks noChangeAspect="1" noChangeArrowheads="1"/>
            </p:cNvPicPr>
            <p:nvPr/>
          </p:nvPicPr>
          <p:blipFill>
            <a:blip r:embed="rId5" cstate="print"/>
            <a:srcRect/>
            <a:stretch>
              <a:fillRect/>
            </a:stretch>
          </p:blipFill>
          <p:spPr bwMode="auto">
            <a:xfrm>
              <a:off x="395536" y="3861048"/>
              <a:ext cx="3168352" cy="2831293"/>
            </a:xfrm>
            <a:prstGeom prst="rect">
              <a:avLst/>
            </a:prstGeom>
            <a:noFill/>
            <a:ln w="28575">
              <a:noFill/>
            </a:ln>
          </p:spPr>
        </p:pic>
        <p:pic>
          <p:nvPicPr>
            <p:cNvPr id="16" name="Picture 2" descr="C:\Documents and Settings\csikasz\Asztal\cm.png"/>
            <p:cNvPicPr>
              <a:picLocks noChangeAspect="1" noChangeArrowheads="1"/>
            </p:cNvPicPr>
            <p:nvPr/>
          </p:nvPicPr>
          <p:blipFill>
            <a:blip r:embed="rId4" cstate="print"/>
            <a:srcRect/>
            <a:stretch>
              <a:fillRect/>
            </a:stretch>
          </p:blipFill>
          <p:spPr bwMode="auto">
            <a:xfrm>
              <a:off x="2843808" y="6381328"/>
              <a:ext cx="648072" cy="16828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56" presetClass="path" presetSubtype="0" accel="50000" decel="50000" fill="hold" nodeType="withEffect">
                                  <p:stCondLst>
                                    <p:cond delay="0"/>
                                  </p:stCondLst>
                                  <p:childTnLst>
                                    <p:animMotion origin="layout" path="M -3.05556E-6 -4.44444E-6 L 0.07882 -0.3324 " pathEditMode="relative" rAng="0" ptsTypes="AA">
                                      <p:cBhvr>
                                        <p:cTn id="24" dur="2000" fill="hold"/>
                                        <p:tgtEl>
                                          <p:spTgt spid="17"/>
                                        </p:tgtEl>
                                        <p:attrNameLst>
                                          <p:attrName>ppt_x</p:attrName>
                                          <p:attrName>ppt_y</p:attrName>
                                        </p:attrNameLst>
                                      </p:cBhvr>
                                      <p:rCtr x="39" y="-166"/>
                                    </p:animMotion>
                                  </p:childTnLst>
                                </p:cTn>
                              </p:par>
                              <p:par>
                                <p:cTn id="25" presetID="6" presetClass="emph" presetSubtype="0" fill="hold" nodeType="withEffect">
                                  <p:stCondLst>
                                    <p:cond delay="0"/>
                                  </p:stCondLst>
                                  <p:childTnLst>
                                    <p:animScale>
                                      <p:cBhvr>
                                        <p:cTn id="2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5.googleusercontent.com/1SKAMPeRCL_MpH2XGosL8maw-wJLaJNwq9FsAmHWDdXGxp-rTY3gE8RMuowVeLGk31Uw02vR2iC7FYeg9dH2sSidmB-os2htQC8aQE1eaNZ-TBdLb0bu"/>
          <p:cNvPicPr>
            <a:picLocks noChangeAspect="1" noChangeArrowheads="1"/>
          </p:cNvPicPr>
          <p:nvPr/>
        </p:nvPicPr>
        <p:blipFill>
          <a:blip r:embed="rId3" cstate="print"/>
          <a:srcRect/>
          <a:stretch>
            <a:fillRect/>
          </a:stretch>
        </p:blipFill>
        <p:spPr bwMode="auto">
          <a:xfrm>
            <a:off x="755576" y="1340768"/>
            <a:ext cx="2880320" cy="4721837"/>
          </a:xfrm>
          <a:prstGeom prst="rect">
            <a:avLst/>
          </a:prstGeom>
          <a:noFill/>
        </p:spPr>
      </p:pic>
      <p:sp>
        <p:nvSpPr>
          <p:cNvPr id="3" name="Content Placeholder 2"/>
          <p:cNvSpPr>
            <a:spLocks noGrp="1"/>
          </p:cNvSpPr>
          <p:nvPr>
            <p:ph idx="1"/>
          </p:nvPr>
        </p:nvSpPr>
        <p:spPr>
          <a:xfrm>
            <a:off x="3851920" y="1340768"/>
            <a:ext cx="4968552" cy="5328592"/>
          </a:xfrm>
        </p:spPr>
        <p:txBody>
          <a:bodyPr>
            <a:normAutofit lnSpcReduction="10000"/>
          </a:bodyPr>
          <a:lstStyle/>
          <a:p>
            <a:pPr>
              <a:buNone/>
            </a:pPr>
            <a:r>
              <a:rPr lang="hu-HU" sz="2400" dirty="0" smtClean="0"/>
              <a:t>Isotopes</a:t>
            </a:r>
            <a:r>
              <a:rPr lang="hu-HU" sz="2400" dirty="0" smtClean="0">
                <a:sym typeface="Wingdings" pitchFamily="2" charset="2"/>
              </a:rPr>
              <a:t> </a:t>
            </a:r>
            <a:r>
              <a:rPr lang="hu-HU" sz="2400" dirty="0" smtClean="0">
                <a:solidFill>
                  <a:schemeClr val="tx1">
                    <a:lumMod val="50000"/>
                    <a:lumOff val="50000"/>
                  </a:schemeClr>
                </a:solidFill>
                <a:sym typeface="Wingdings" pitchFamily="2" charset="2"/>
              </a:rPr>
              <a:t>No </a:t>
            </a:r>
            <a:r>
              <a:rPr lang="hu-HU" sz="2400" dirty="0" smtClean="0">
                <a:solidFill>
                  <a:schemeClr val="tx1">
                    <a:lumMod val="50000"/>
                    <a:lumOff val="50000"/>
                  </a:schemeClr>
                </a:solidFill>
                <a:sym typeface="Wingdings" pitchFamily="2" charset="2"/>
              </a:rPr>
              <a:t>stromatolites</a:t>
            </a:r>
            <a:endParaRPr lang="hu-HU" sz="2400" dirty="0" smtClean="0">
              <a:solidFill>
                <a:schemeClr val="tx1">
                  <a:lumMod val="50000"/>
                  <a:lumOff val="50000"/>
                </a:schemeClr>
              </a:solidFill>
              <a:sym typeface="Wingdings" pitchFamily="2" charset="2"/>
            </a:endParaRPr>
          </a:p>
          <a:p>
            <a:pPr marL="901700" indent="-901700">
              <a:buNone/>
            </a:pPr>
            <a:r>
              <a:rPr lang="hu-HU" sz="2400" dirty="0" smtClean="0">
                <a:sym typeface="Wingdings" pitchFamily="2" charset="2"/>
              </a:rPr>
              <a:t>		    </a:t>
            </a:r>
            <a:r>
              <a:rPr lang="hu-HU" sz="2400" dirty="0" err="1" smtClean="0">
                <a:sym typeface="Wingdings" pitchFamily="2" charset="2"/>
              </a:rPr>
              <a:t>Freshwater</a:t>
            </a:r>
            <a:r>
              <a:rPr lang="hu-HU" sz="2400" dirty="0" smtClean="0">
                <a:sym typeface="Wingdings" pitchFamily="2" charset="2"/>
              </a:rPr>
              <a:t> </a:t>
            </a:r>
            <a:r>
              <a:rPr lang="hu-HU" sz="2400" dirty="0" err="1" smtClean="0">
                <a:sym typeface="Wingdings" pitchFamily="2" charset="2"/>
              </a:rPr>
              <a:t>origin</a:t>
            </a:r>
            <a:endParaRPr lang="hu-HU" sz="2400" dirty="0" smtClean="0">
              <a:sym typeface="Wingdings" pitchFamily="2" charset="2"/>
            </a:endParaRPr>
          </a:p>
          <a:p>
            <a:pPr>
              <a:buNone/>
            </a:pPr>
            <a:r>
              <a:rPr lang="hu-HU" sz="2400" dirty="0" smtClean="0">
                <a:sym typeface="Wingdings" pitchFamily="2" charset="2"/>
              </a:rPr>
              <a:t>Core fabric No vein like this</a:t>
            </a:r>
          </a:p>
          <a:p>
            <a:pPr>
              <a:buNone/>
            </a:pPr>
            <a:endParaRPr lang="hu-HU" sz="2400" dirty="0" smtClean="0"/>
          </a:p>
          <a:p>
            <a:pPr>
              <a:buNone/>
            </a:pPr>
            <a:r>
              <a:rPr lang="hu-HU" sz="2400" dirty="0" smtClean="0"/>
              <a:t>Clast </a:t>
            </a:r>
            <a:r>
              <a:rPr lang="hu-HU" sz="2400" dirty="0" smtClean="0"/>
              <a:t>fabric	</a:t>
            </a:r>
          </a:p>
          <a:p>
            <a:pPr>
              <a:buNone/>
            </a:pPr>
            <a:endParaRPr lang="hu-HU" sz="2400" dirty="0" smtClean="0">
              <a:sym typeface="Wingdings" pitchFamily="2" charset="2"/>
            </a:endParaRPr>
          </a:p>
          <a:p>
            <a:pPr>
              <a:buNone/>
            </a:pPr>
            <a:endParaRPr lang="hu-HU" sz="2400" dirty="0" smtClean="0">
              <a:sym typeface="Wingdings" pitchFamily="2" charset="2"/>
            </a:endParaRPr>
          </a:p>
          <a:p>
            <a:pPr>
              <a:buNone/>
            </a:pPr>
            <a:endParaRPr lang="hu-HU" sz="2400" dirty="0" smtClean="0">
              <a:sym typeface="Wingdings" pitchFamily="2" charset="2"/>
            </a:endParaRPr>
          </a:p>
          <a:p>
            <a:pPr>
              <a:buNone/>
            </a:pPr>
            <a:endParaRPr lang="hu-HU" sz="2400" dirty="0" smtClean="0">
              <a:sym typeface="Wingdings" pitchFamily="2" charset="2"/>
            </a:endParaRPr>
          </a:p>
          <a:p>
            <a:pPr>
              <a:buNone/>
            </a:pPr>
            <a:r>
              <a:rPr lang="hu-HU" sz="1400" dirty="0" smtClean="0">
                <a:sym typeface="Wingdings" pitchFamily="2" charset="2"/>
              </a:rPr>
              <a:t>	</a:t>
            </a:r>
            <a:r>
              <a:rPr lang="hu-HU" sz="1400" i="1" dirty="0" err="1" smtClean="0">
                <a:sym typeface="Wingdings" pitchFamily="2" charset="2"/>
              </a:rPr>
              <a:t>Clast</a:t>
            </a:r>
            <a:r>
              <a:rPr lang="hu-HU" sz="1400" i="1" dirty="0" smtClean="0">
                <a:sym typeface="Wingdings" pitchFamily="2" charset="2"/>
              </a:rPr>
              <a:t> </a:t>
            </a:r>
            <a:r>
              <a:rPr lang="hu-HU" sz="1400" i="1" dirty="0" err="1" smtClean="0">
                <a:sym typeface="Wingdings" pitchFamily="2" charset="2"/>
              </a:rPr>
              <a:t>from</a:t>
            </a:r>
            <a:r>
              <a:rPr lang="hu-HU" sz="1400" i="1" dirty="0" smtClean="0">
                <a:sym typeface="Wingdings" pitchFamily="2" charset="2"/>
              </a:rPr>
              <a:t> Gomba</a:t>
            </a:r>
            <a:r>
              <a:rPr lang="hu-HU" sz="1400" dirty="0" smtClean="0">
                <a:sym typeface="Wingdings" pitchFamily="2" charset="2"/>
              </a:rPr>
              <a:t>	           </a:t>
            </a:r>
            <a:r>
              <a:rPr lang="hu-HU" sz="1400" i="1" dirty="0" err="1" smtClean="0">
                <a:sym typeface="Wingdings" pitchFamily="2" charset="2"/>
              </a:rPr>
              <a:t>known</a:t>
            </a:r>
            <a:r>
              <a:rPr lang="hu-HU" sz="1400" i="1" dirty="0" smtClean="0">
                <a:sym typeface="Wingdings" pitchFamily="2" charset="2"/>
              </a:rPr>
              <a:t> </a:t>
            </a:r>
            <a:r>
              <a:rPr lang="hu-HU" sz="1400" i="1" dirty="0" err="1" smtClean="0">
                <a:sym typeface="Wingdings" pitchFamily="2" charset="2"/>
              </a:rPr>
              <a:t>speleothem</a:t>
            </a:r>
            <a:r>
              <a:rPr lang="hu-HU" sz="1400" i="1" dirty="0" smtClean="0">
                <a:sym typeface="Wingdings" pitchFamily="2" charset="2"/>
              </a:rPr>
              <a:t> </a:t>
            </a:r>
            <a:r>
              <a:rPr lang="hu-HU" sz="1400" i="1" dirty="0" err="1" smtClean="0">
                <a:sym typeface="Wingdings" pitchFamily="2" charset="2"/>
              </a:rPr>
              <a:t>as</a:t>
            </a:r>
            <a:r>
              <a:rPr lang="hu-HU" sz="1400" i="1" dirty="0" smtClean="0">
                <a:sym typeface="Wingdings" pitchFamily="2" charset="2"/>
              </a:rPr>
              <a:t> </a:t>
            </a:r>
            <a:r>
              <a:rPr lang="hu-HU" sz="1400" i="1" dirty="0" err="1" smtClean="0">
                <a:sym typeface="Wingdings" pitchFamily="2" charset="2"/>
              </a:rPr>
              <a:t>reference</a:t>
            </a:r>
            <a:r>
              <a:rPr lang="hu-HU" sz="1400" i="1" dirty="0" smtClean="0">
                <a:sym typeface="Wingdings" pitchFamily="2" charset="2"/>
              </a:rPr>
              <a:t> </a:t>
            </a:r>
          </a:p>
          <a:p>
            <a:pPr>
              <a:buNone/>
            </a:pPr>
            <a:endParaRPr lang="hu-HU" sz="2400" dirty="0" smtClean="0">
              <a:sym typeface="Wingdings" pitchFamily="2" charset="2"/>
            </a:endParaRPr>
          </a:p>
          <a:p>
            <a:pPr algn="ctr">
              <a:buNone/>
            </a:pPr>
            <a:r>
              <a:rPr lang="hu-HU" sz="2000" dirty="0" err="1" smtClean="0">
                <a:sym typeface="Wingdings" pitchFamily="2" charset="2"/>
              </a:rPr>
              <a:t>Freshwater</a:t>
            </a:r>
            <a:r>
              <a:rPr lang="hu-HU" sz="2000" dirty="0" smtClean="0">
                <a:sym typeface="Wingdings" pitchFamily="2" charset="2"/>
              </a:rPr>
              <a:t> </a:t>
            </a:r>
            <a:r>
              <a:rPr lang="hu-HU" sz="2000" dirty="0" err="1" smtClean="0">
                <a:sym typeface="Wingdings" pitchFamily="2" charset="2"/>
              </a:rPr>
              <a:t>calcrete</a:t>
            </a:r>
            <a:r>
              <a:rPr lang="hu-HU" sz="2000" dirty="0" smtClean="0">
                <a:sym typeface="Wingdings" pitchFamily="2" charset="2"/>
              </a:rPr>
              <a:t> from short distance</a:t>
            </a:r>
          </a:p>
          <a:p>
            <a:pPr algn="ctr">
              <a:buNone/>
            </a:pPr>
            <a:r>
              <a:rPr lang="hu-HU" sz="2400" dirty="0" smtClean="0">
                <a:sym typeface="Wingdings" pitchFamily="2" charset="2"/>
              </a:rPr>
              <a:t> </a:t>
            </a:r>
            <a:r>
              <a:rPr lang="hu-HU" sz="2400" b="1" dirty="0" smtClean="0">
                <a:sym typeface="Wingdings" pitchFamily="2" charset="2"/>
              </a:rPr>
              <a:t>Can </a:t>
            </a:r>
            <a:r>
              <a:rPr lang="hu-HU" sz="2400" b="1" dirty="0" smtClean="0">
                <a:sym typeface="Wingdings" pitchFamily="2" charset="2"/>
              </a:rPr>
              <a:t>be </a:t>
            </a:r>
            <a:r>
              <a:rPr lang="hu-HU" sz="2400" b="1" dirty="0" smtClean="0">
                <a:solidFill>
                  <a:srgbClr val="FF0000"/>
                </a:solidFill>
                <a:sym typeface="Wingdings" pitchFamily="2" charset="2"/>
              </a:rPr>
              <a:t>stalactite</a:t>
            </a:r>
            <a:endParaRPr lang="hu-HU" sz="2400" b="1" dirty="0" smtClean="0">
              <a:solidFill>
                <a:srgbClr val="FF0000"/>
              </a:solidFill>
            </a:endParaRPr>
          </a:p>
          <a:p>
            <a:pPr>
              <a:buNone/>
            </a:pPr>
            <a:endParaRPr lang="hu-HU" dirty="0"/>
          </a:p>
        </p:txBody>
      </p:sp>
      <p:sp>
        <p:nvSpPr>
          <p:cNvPr id="5" name="Title 1"/>
          <p:cNvSpPr>
            <a:spLocks noGrp="1"/>
          </p:cNvSpPr>
          <p:nvPr>
            <p:ph type="title"/>
          </p:nvPr>
        </p:nvSpPr>
        <p:spPr>
          <a:xfrm>
            <a:off x="457200" y="-27384"/>
            <a:ext cx="8229600" cy="1143000"/>
          </a:xfrm>
        </p:spPr>
        <p:txBody>
          <a:bodyPr>
            <a:noAutofit/>
          </a:bodyPr>
          <a:lstStyle/>
          <a:p>
            <a:pPr algn="l"/>
            <a:r>
              <a:rPr lang="hu-HU" sz="4000" i="1" dirty="0" smtClean="0">
                <a:solidFill>
                  <a:schemeClr val="bg1">
                    <a:lumMod val="50000"/>
                  </a:schemeClr>
                </a:solidFill>
              </a:rPr>
              <a:t>Results II. The laminated lime clast</a:t>
            </a:r>
            <a:endParaRPr lang="hu-HU" sz="4000" i="1" dirty="0">
              <a:solidFill>
                <a:schemeClr val="bg1">
                  <a:lumMod val="50000"/>
                </a:schemeClr>
              </a:solidFill>
            </a:endParaRPr>
          </a:p>
        </p:txBody>
      </p:sp>
      <p:sp>
        <p:nvSpPr>
          <p:cNvPr id="6" name="Téglalap 5"/>
          <p:cNvSpPr/>
          <p:nvPr/>
        </p:nvSpPr>
        <p:spPr>
          <a:xfrm>
            <a:off x="674129" y="908720"/>
            <a:ext cx="3411575" cy="369332"/>
          </a:xfrm>
          <a:prstGeom prst="rect">
            <a:avLst/>
          </a:prstGeom>
        </p:spPr>
        <p:txBody>
          <a:bodyPr wrap="none">
            <a:spAutoFit/>
          </a:bodyPr>
          <a:lstStyle/>
          <a:p>
            <a:pPr>
              <a:buNone/>
            </a:pPr>
            <a:r>
              <a:rPr lang="hu-HU" dirty="0" err="1" smtClean="0">
                <a:solidFill>
                  <a:srgbClr val="FF0000"/>
                </a:solidFill>
              </a:rPr>
              <a:t>Calcretes</a:t>
            </a:r>
            <a:r>
              <a:rPr lang="hu-HU" dirty="0" smtClean="0">
                <a:solidFill>
                  <a:srgbClr val="FF0000"/>
                </a:solidFill>
              </a:rPr>
              <a:t> </a:t>
            </a:r>
            <a:r>
              <a:rPr lang="hu-HU" dirty="0" err="1" smtClean="0">
                <a:solidFill>
                  <a:srgbClr val="FF0000"/>
                </a:solidFill>
              </a:rPr>
              <a:t>or</a:t>
            </a:r>
            <a:r>
              <a:rPr lang="hu-HU" dirty="0" smtClean="0">
                <a:solidFill>
                  <a:srgbClr val="FF0000"/>
                </a:solidFill>
              </a:rPr>
              <a:t> </a:t>
            </a:r>
            <a:r>
              <a:rPr lang="hu-HU" dirty="0" err="1" smtClean="0">
                <a:solidFill>
                  <a:srgbClr val="FF0000"/>
                </a:solidFill>
              </a:rPr>
              <a:t>Stromatolites</a:t>
            </a:r>
            <a:r>
              <a:rPr lang="hu-HU" dirty="0" smtClean="0">
                <a:solidFill>
                  <a:srgbClr val="FF0000"/>
                </a:solidFill>
              </a:rPr>
              <a:t> </a:t>
            </a:r>
            <a:r>
              <a:rPr lang="hu-HU" dirty="0" err="1" smtClean="0">
                <a:solidFill>
                  <a:srgbClr val="FF0000"/>
                </a:solidFill>
              </a:rPr>
              <a:t>or</a:t>
            </a:r>
            <a:r>
              <a:rPr lang="hu-HU" dirty="0" smtClean="0">
                <a:solidFill>
                  <a:srgbClr val="FF0000"/>
                </a:solidFill>
              </a:rPr>
              <a:t> </a:t>
            </a:r>
            <a:r>
              <a:rPr lang="hu-HU" dirty="0" err="1" smtClean="0">
                <a:solidFill>
                  <a:srgbClr val="FF0000"/>
                </a:solidFill>
              </a:rPr>
              <a:t>Veins</a:t>
            </a:r>
            <a:endParaRPr lang="hu-HU" dirty="0" smtClean="0">
              <a:solidFill>
                <a:srgbClr val="FF0000"/>
              </a:solidFill>
            </a:endParaRPr>
          </a:p>
        </p:txBody>
      </p:sp>
      <p:grpSp>
        <p:nvGrpSpPr>
          <p:cNvPr id="7" name="Group 17"/>
          <p:cNvGrpSpPr/>
          <p:nvPr/>
        </p:nvGrpSpPr>
        <p:grpSpPr>
          <a:xfrm>
            <a:off x="827584" y="6042774"/>
            <a:ext cx="2016224" cy="338554"/>
            <a:chOff x="5220072" y="2564904"/>
            <a:chExt cx="2016224" cy="338554"/>
          </a:xfrm>
        </p:grpSpPr>
        <p:sp>
          <p:nvSpPr>
            <p:cNvPr id="8" name="Oval 12"/>
            <p:cNvSpPr/>
            <p:nvPr/>
          </p:nvSpPr>
          <p:spPr>
            <a:xfrm>
              <a:off x="5220072" y="2636912"/>
              <a:ext cx="144000" cy="144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dirty="0"/>
            </a:p>
          </p:txBody>
        </p:sp>
        <p:sp>
          <p:nvSpPr>
            <p:cNvPr id="9" name="TextBox 14"/>
            <p:cNvSpPr txBox="1"/>
            <p:nvPr/>
          </p:nvSpPr>
          <p:spPr>
            <a:xfrm>
              <a:off x="5436096" y="2564904"/>
              <a:ext cx="1800200" cy="338554"/>
            </a:xfrm>
            <a:prstGeom prst="rect">
              <a:avLst/>
            </a:prstGeom>
            <a:noFill/>
          </p:spPr>
          <p:txBody>
            <a:bodyPr wrap="square" rtlCol="0">
              <a:spAutoFit/>
            </a:bodyPr>
            <a:lstStyle/>
            <a:p>
              <a:r>
                <a:rPr lang="hu-HU" sz="1600" dirty="0" smtClean="0"/>
                <a:t>Platform limestone</a:t>
              </a:r>
              <a:endParaRPr lang="hu-HU" sz="1600" dirty="0"/>
            </a:p>
          </p:txBody>
        </p:sp>
      </p:grpSp>
      <p:grpSp>
        <p:nvGrpSpPr>
          <p:cNvPr id="10" name="Group 15"/>
          <p:cNvGrpSpPr/>
          <p:nvPr/>
        </p:nvGrpSpPr>
        <p:grpSpPr>
          <a:xfrm>
            <a:off x="827584" y="6402814"/>
            <a:ext cx="3312368" cy="338554"/>
            <a:chOff x="539552" y="2420888"/>
            <a:chExt cx="3312368" cy="338554"/>
          </a:xfrm>
        </p:grpSpPr>
        <p:sp>
          <p:nvSpPr>
            <p:cNvPr id="11" name="Oval 13"/>
            <p:cNvSpPr/>
            <p:nvPr/>
          </p:nvSpPr>
          <p:spPr>
            <a:xfrm>
              <a:off x="539552" y="2492896"/>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TextBox 16"/>
            <p:cNvSpPr txBox="1"/>
            <p:nvPr/>
          </p:nvSpPr>
          <p:spPr>
            <a:xfrm>
              <a:off x="755576" y="2420888"/>
              <a:ext cx="3096344" cy="338554"/>
            </a:xfrm>
            <a:prstGeom prst="rect">
              <a:avLst/>
            </a:prstGeom>
            <a:noFill/>
          </p:spPr>
          <p:txBody>
            <a:bodyPr wrap="square" rtlCol="0">
              <a:spAutoFit/>
            </a:bodyPr>
            <a:lstStyle/>
            <a:p>
              <a:r>
                <a:rPr lang="hu-HU" sz="1600" dirty="0" smtClean="0"/>
                <a:t>Calcretes or Stromatolites </a:t>
              </a:r>
              <a:r>
                <a:rPr lang="hu-HU" sz="1600" dirty="0" err="1" smtClean="0"/>
                <a:t>or</a:t>
              </a:r>
              <a:r>
                <a:rPr lang="hu-HU" sz="1600" dirty="0" smtClean="0"/>
                <a:t> </a:t>
              </a:r>
              <a:r>
                <a:rPr lang="hu-HU" sz="1600" dirty="0" err="1" smtClean="0"/>
                <a:t>Veins</a:t>
              </a:r>
              <a:endParaRPr lang="hu-HU" sz="1600" dirty="0" smtClean="0"/>
            </a:p>
          </p:txBody>
        </p:sp>
      </p:grpSp>
      <p:pic>
        <p:nvPicPr>
          <p:cNvPr id="5123" name="Picture 3" descr="C:\Documents and Settings\csikasz\Asztal\Új CorelDRAW X3 Graphic.png"/>
          <p:cNvPicPr>
            <a:picLocks noChangeAspect="1" noChangeArrowheads="1"/>
          </p:cNvPicPr>
          <p:nvPr/>
        </p:nvPicPr>
        <p:blipFill>
          <a:blip r:embed="rId4" cstate="print"/>
          <a:srcRect/>
          <a:stretch>
            <a:fillRect/>
          </a:stretch>
        </p:blipFill>
        <p:spPr bwMode="auto">
          <a:xfrm>
            <a:off x="4067944" y="3319790"/>
            <a:ext cx="1944216" cy="1693386"/>
          </a:xfrm>
          <a:prstGeom prst="rect">
            <a:avLst/>
          </a:prstGeom>
          <a:solidFill>
            <a:schemeClr val="bg1"/>
          </a:solidFill>
        </p:spPr>
      </p:pic>
      <p:pic>
        <p:nvPicPr>
          <p:cNvPr id="2052" name="Picture 4" descr="C:\Documents and Settings\csikasz\Asztal\Új CorelDRAW X3 Graphic3.png"/>
          <p:cNvPicPr>
            <a:picLocks noChangeAspect="1" noChangeArrowheads="1"/>
          </p:cNvPicPr>
          <p:nvPr/>
        </p:nvPicPr>
        <p:blipFill>
          <a:blip r:embed="rId5" cstate="print"/>
          <a:srcRect/>
          <a:stretch>
            <a:fillRect/>
          </a:stretch>
        </p:blipFill>
        <p:spPr bwMode="auto">
          <a:xfrm>
            <a:off x="6372200" y="3319790"/>
            <a:ext cx="1970704" cy="1692000"/>
          </a:xfrm>
          <a:prstGeom prst="rect">
            <a:avLst/>
          </a:prstGeom>
          <a:noFill/>
        </p:spPr>
      </p:pic>
      <p:sp>
        <p:nvSpPr>
          <p:cNvPr id="21" name="Szövegdoboz 20"/>
          <p:cNvSpPr txBox="1"/>
          <p:nvPr/>
        </p:nvSpPr>
        <p:spPr>
          <a:xfrm>
            <a:off x="5364088" y="4725144"/>
            <a:ext cx="720080" cy="253916"/>
          </a:xfrm>
          <a:prstGeom prst="rect">
            <a:avLst/>
          </a:prstGeom>
          <a:noFill/>
        </p:spPr>
        <p:txBody>
          <a:bodyPr wrap="square" rtlCol="0">
            <a:spAutoFit/>
          </a:bodyPr>
          <a:lstStyle/>
          <a:p>
            <a:pPr algn="ctr"/>
            <a:r>
              <a:rPr lang="hu-HU" sz="1050" dirty="0" smtClean="0"/>
              <a:t>0,5 cm</a:t>
            </a:r>
            <a:endParaRPr lang="hu-HU" sz="1050" dirty="0"/>
          </a:p>
        </p:txBody>
      </p:sp>
      <p:cxnSp>
        <p:nvCxnSpPr>
          <p:cNvPr id="28" name="Egyenes összekötő nyíllal 27"/>
          <p:cNvCxnSpPr/>
          <p:nvPr/>
        </p:nvCxnSpPr>
        <p:spPr>
          <a:xfrm>
            <a:off x="5436096" y="4725144"/>
            <a:ext cx="50405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Szövegdoboz 29"/>
          <p:cNvSpPr txBox="1"/>
          <p:nvPr/>
        </p:nvSpPr>
        <p:spPr>
          <a:xfrm>
            <a:off x="7668344" y="4759260"/>
            <a:ext cx="720080" cy="253916"/>
          </a:xfrm>
          <a:prstGeom prst="rect">
            <a:avLst/>
          </a:prstGeom>
          <a:noFill/>
          <a:ln>
            <a:noFill/>
          </a:ln>
        </p:spPr>
        <p:txBody>
          <a:bodyPr wrap="square" rtlCol="0">
            <a:spAutoFit/>
          </a:bodyPr>
          <a:lstStyle/>
          <a:p>
            <a:pPr algn="ctr"/>
            <a:r>
              <a:rPr lang="hu-HU" sz="1050" dirty="0" smtClean="0">
                <a:solidFill>
                  <a:srgbClr val="FFFF00"/>
                </a:solidFill>
              </a:rPr>
              <a:t>0,5 cm</a:t>
            </a:r>
            <a:endParaRPr lang="hu-HU" sz="1050" dirty="0">
              <a:solidFill>
                <a:srgbClr val="FFFF00"/>
              </a:solidFill>
            </a:endParaRPr>
          </a:p>
        </p:txBody>
      </p:sp>
      <p:cxnSp>
        <p:nvCxnSpPr>
          <p:cNvPr id="31" name="Egyenes összekötő nyíllal 30"/>
          <p:cNvCxnSpPr/>
          <p:nvPr/>
        </p:nvCxnSpPr>
        <p:spPr>
          <a:xfrm>
            <a:off x="7740352" y="4759260"/>
            <a:ext cx="504056" cy="0"/>
          </a:xfrm>
          <a:prstGeom prst="straightConnector1">
            <a:avLst/>
          </a:prstGeom>
          <a:ln>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67544" y="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000" b="0" i="1" u="none" strike="noStrike" kern="1200" cap="none" spc="0" normalizeH="0" baseline="0" noProof="0" dirty="0" smtClean="0">
                <a:ln>
                  <a:noFill/>
                </a:ln>
                <a:solidFill>
                  <a:schemeClr val="bg1">
                    <a:lumMod val="50000"/>
                  </a:schemeClr>
                </a:solidFill>
                <a:effectLst/>
                <a:uLnTx/>
                <a:uFillTx/>
                <a:latin typeface="+mj-lt"/>
                <a:ea typeface="+mj-ea"/>
                <a:cs typeface="+mj-cs"/>
              </a:rPr>
              <a:t>Results III. Image </a:t>
            </a:r>
            <a:r>
              <a:rPr kumimoji="0" lang="hu-HU" sz="4000" b="0" i="1" u="none" strike="noStrike" kern="1200" cap="none" spc="0" normalizeH="0" baseline="0" noProof="0" dirty="0" err="1" smtClean="0">
                <a:ln>
                  <a:noFill/>
                </a:ln>
                <a:solidFill>
                  <a:schemeClr val="bg1">
                    <a:lumMod val="50000"/>
                  </a:schemeClr>
                </a:solidFill>
                <a:effectLst/>
                <a:uLnTx/>
                <a:uFillTx/>
                <a:latin typeface="+mj-lt"/>
                <a:ea typeface="+mj-ea"/>
                <a:cs typeface="+mj-cs"/>
              </a:rPr>
              <a:t>Analysis</a:t>
            </a:r>
            <a:r>
              <a:rPr kumimoji="0" lang="hu-HU" sz="4000" b="0" i="1" u="none" strike="noStrike" kern="1200" cap="none" spc="0" normalizeH="0" baseline="0" noProof="0" dirty="0" smtClean="0">
                <a:ln>
                  <a:noFill/>
                </a:ln>
                <a:solidFill>
                  <a:schemeClr val="bg1">
                    <a:lumMod val="50000"/>
                  </a:schemeClr>
                </a:solidFill>
                <a:effectLst/>
                <a:uLnTx/>
                <a:uFillTx/>
                <a:latin typeface="+mj-lt"/>
                <a:ea typeface="+mj-ea"/>
                <a:cs typeface="+mj-cs"/>
              </a:rPr>
              <a:t> - </a:t>
            </a:r>
            <a:r>
              <a:rPr kumimoji="0" lang="hu-HU" sz="4000" b="0" i="1" u="none" strike="noStrike" kern="1200" cap="none" spc="0" normalizeH="0" baseline="0" noProof="0" dirty="0" err="1" smtClean="0">
                <a:ln>
                  <a:noFill/>
                </a:ln>
                <a:solidFill>
                  <a:schemeClr val="bg1">
                    <a:lumMod val="50000"/>
                  </a:schemeClr>
                </a:solidFill>
                <a:effectLst/>
                <a:uLnTx/>
                <a:uFillTx/>
                <a:latin typeface="+mj-lt"/>
                <a:ea typeface="+mj-ea"/>
                <a:cs typeface="+mj-cs"/>
              </a:rPr>
              <a:t>Clasts</a:t>
            </a:r>
            <a:endParaRPr kumimoji="0" lang="hu-HU" sz="4000" b="0" i="1" u="none" strike="noStrike" kern="1200" cap="none" spc="0" normalizeH="0" baseline="0" noProof="0" dirty="0">
              <a:ln>
                <a:noFill/>
              </a:ln>
              <a:solidFill>
                <a:schemeClr val="bg1">
                  <a:lumMod val="50000"/>
                </a:schemeClr>
              </a:solidFill>
              <a:effectLst/>
              <a:uLnTx/>
              <a:uFillTx/>
              <a:latin typeface="+mj-lt"/>
              <a:ea typeface="+mj-ea"/>
              <a:cs typeface="+mj-cs"/>
            </a:endParaRPr>
          </a:p>
        </p:txBody>
      </p:sp>
      <p:graphicFrame>
        <p:nvGraphicFramePr>
          <p:cNvPr id="8" name="Chart 7"/>
          <p:cNvGraphicFramePr/>
          <p:nvPr/>
        </p:nvGraphicFramePr>
        <p:xfrm>
          <a:off x="1835696" y="3861048"/>
          <a:ext cx="4896544" cy="266429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a:stretch>
            <a:fillRect/>
          </a:stretch>
        </p:blipFill>
        <p:spPr bwMode="auto">
          <a:xfrm>
            <a:off x="251520" y="908721"/>
            <a:ext cx="3327717" cy="26642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843808" y="908720"/>
            <a:ext cx="3327348" cy="266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436096" y="908720"/>
            <a:ext cx="3327347" cy="266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812360" y="1916832"/>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ontent Placeholder 2"/>
          <p:cNvSpPr>
            <a:spLocks noGrp="1"/>
          </p:cNvSpPr>
          <p:nvPr>
            <p:ph idx="1"/>
          </p:nvPr>
        </p:nvSpPr>
        <p:spPr>
          <a:xfrm>
            <a:off x="323528" y="1412776"/>
            <a:ext cx="2880320" cy="4896544"/>
          </a:xfrm>
        </p:spPr>
        <p:txBody>
          <a:bodyPr>
            <a:normAutofit/>
          </a:bodyPr>
          <a:lstStyle/>
          <a:p>
            <a:pPr>
              <a:buNone/>
            </a:pPr>
            <a:r>
              <a:rPr lang="hu-HU" sz="2800" dirty="0" err="1" smtClean="0"/>
              <a:t>Shape</a:t>
            </a:r>
            <a:r>
              <a:rPr lang="hu-HU" sz="2800" dirty="0" smtClean="0"/>
              <a:t> - </a:t>
            </a:r>
            <a:r>
              <a:rPr lang="hu-HU" sz="2800" dirty="0" err="1" smtClean="0"/>
              <a:t>tectonic</a:t>
            </a:r>
            <a:endParaRPr lang="hu-HU" sz="2800" dirty="0"/>
          </a:p>
        </p:txBody>
      </p:sp>
      <p:sp>
        <p:nvSpPr>
          <p:cNvPr id="5" name="Title 1"/>
          <p:cNvSpPr txBox="1">
            <a:spLocks/>
          </p:cNvSpPr>
          <p:nvPr/>
        </p:nvSpPr>
        <p:spPr>
          <a:xfrm>
            <a:off x="457200" y="-27384"/>
            <a:ext cx="8229600" cy="86409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000" b="0" i="1" u="none" strike="noStrike" kern="1200" cap="none" spc="0" normalizeH="0" baseline="0" noProof="0" dirty="0" smtClean="0">
                <a:ln>
                  <a:noFill/>
                </a:ln>
                <a:solidFill>
                  <a:schemeClr val="bg1">
                    <a:lumMod val="50000"/>
                  </a:schemeClr>
                </a:solidFill>
                <a:effectLst/>
                <a:uLnTx/>
                <a:uFillTx/>
                <a:latin typeface="+mj-lt"/>
                <a:ea typeface="+mj-ea"/>
                <a:cs typeface="+mj-cs"/>
              </a:rPr>
              <a:t>Results IV. Image Analysis - Fractures</a:t>
            </a:r>
            <a:endParaRPr kumimoji="0" lang="hu-HU" sz="4000" b="0" i="1"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4" name="Content Placeholder 2"/>
          <p:cNvSpPr txBox="1">
            <a:spLocks/>
          </p:cNvSpPr>
          <p:nvPr/>
        </p:nvSpPr>
        <p:spPr>
          <a:xfrm>
            <a:off x="6084168" y="1412776"/>
            <a:ext cx="3024336" cy="4896544"/>
          </a:xfrm>
          <a:prstGeom prst="rect">
            <a:avLst/>
          </a:prstGeom>
        </p:spPr>
        <p:txBody>
          <a:bodyPr vert="horz" lIns="91440" tIns="45720" rIns="91440" bIns="45720" rtlCol="0">
            <a:normAutofit/>
          </a:bodyPr>
          <a:lstStyle/>
          <a:p>
            <a:pPr marL="342900" lvl="0" indent="-342900">
              <a:spcBef>
                <a:spcPct val="20000"/>
              </a:spcBef>
              <a:defRPr/>
            </a:pPr>
            <a:r>
              <a:rPr kumimoji="0" lang="hu-HU" sz="2800" b="0" i="0" u="none" strike="noStrike" kern="1200" cap="none" spc="0" normalizeH="0" baseline="0" noProof="0" dirty="0" err="1" smtClean="0">
                <a:ln>
                  <a:noFill/>
                </a:ln>
                <a:solidFill>
                  <a:schemeClr val="tx1"/>
                </a:solidFill>
                <a:effectLst/>
                <a:uLnTx/>
                <a:uFillTx/>
                <a:latin typeface="+mn-lt"/>
                <a:ea typeface="+mn-ea"/>
                <a:cs typeface="+mn-cs"/>
              </a:rPr>
              <a:t>Shape</a:t>
            </a:r>
            <a:r>
              <a:rPr lang="hu-HU" sz="2800" dirty="0" smtClean="0"/>
              <a:t> - </a:t>
            </a:r>
            <a:r>
              <a:rPr lang="hu-HU" sz="2800" dirty="0" err="1" smtClean="0"/>
              <a:t>dissolved</a:t>
            </a: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131840" y="1412776"/>
            <a:ext cx="2880320" cy="489654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hu-HU" sz="2800" b="0" i="0" u="none" strike="noStrike" kern="1200" cap="none" spc="0" normalizeH="0" baseline="0" noProof="0" dirty="0" err="1" smtClean="0">
                <a:ln>
                  <a:noFill/>
                </a:ln>
                <a:solidFill>
                  <a:schemeClr val="tx1"/>
                </a:solidFill>
                <a:effectLst/>
                <a:uLnTx/>
                <a:uFillTx/>
                <a:latin typeface="+mn-lt"/>
                <a:ea typeface="+mn-ea"/>
                <a:cs typeface="+mn-cs"/>
              </a:rPr>
              <a:t>Shape</a:t>
            </a:r>
            <a:r>
              <a:rPr kumimoji="0" lang="hu-HU" sz="2800" b="0" i="0" u="none" strike="noStrike" kern="1200" cap="none" spc="0" normalizeH="0" baseline="0" noProof="0" dirty="0" smtClean="0">
                <a:ln>
                  <a:noFill/>
                </a:ln>
                <a:solidFill>
                  <a:schemeClr val="tx1"/>
                </a:solidFill>
                <a:effectLst/>
                <a:uLnTx/>
                <a:uFillTx/>
                <a:latin typeface="+mn-lt"/>
                <a:ea typeface="+mn-ea"/>
                <a:cs typeface="+mn-cs"/>
              </a:rPr>
              <a:t> - </a:t>
            </a:r>
            <a:r>
              <a:rPr kumimoji="0" lang="hu-HU" sz="2800" b="0" i="0" u="none" strike="noStrike" kern="1200" cap="none" spc="0" normalizeH="0" baseline="0" noProof="0" dirty="0" err="1" smtClean="0">
                <a:ln>
                  <a:noFill/>
                </a:ln>
                <a:solidFill>
                  <a:schemeClr val="tx1"/>
                </a:solidFill>
                <a:effectLst/>
                <a:uLnTx/>
                <a:uFillTx/>
                <a:latin typeface="+mn-lt"/>
                <a:ea typeface="+mn-ea"/>
                <a:cs typeface="+mn-cs"/>
              </a:rPr>
              <a:t>transition</a:t>
            </a: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9" name="Group 8"/>
          <p:cNvGrpSpPr/>
          <p:nvPr/>
        </p:nvGrpSpPr>
        <p:grpSpPr>
          <a:xfrm>
            <a:off x="611560" y="908720"/>
            <a:ext cx="7704856" cy="576064"/>
            <a:chOff x="611560" y="908720"/>
            <a:chExt cx="7704856" cy="576064"/>
          </a:xfrm>
        </p:grpSpPr>
        <p:sp>
          <p:nvSpPr>
            <p:cNvPr id="7" name="Right Arrow 6"/>
            <p:cNvSpPr/>
            <p:nvPr/>
          </p:nvSpPr>
          <p:spPr>
            <a:xfrm>
              <a:off x="611560" y="908720"/>
              <a:ext cx="7704856" cy="576064"/>
            </a:xfrm>
            <a:prstGeom prst="rightArrow">
              <a:avLst>
                <a:gd name="adj1" fmla="val 50000"/>
                <a:gd name="adj2" fmla="val 14479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extBox 7"/>
            <p:cNvSpPr txBox="1"/>
            <p:nvPr/>
          </p:nvSpPr>
          <p:spPr>
            <a:xfrm>
              <a:off x="2267744" y="980728"/>
              <a:ext cx="4032448" cy="369332"/>
            </a:xfrm>
            <a:prstGeom prst="rect">
              <a:avLst/>
            </a:prstGeom>
            <a:noFill/>
          </p:spPr>
          <p:txBody>
            <a:bodyPr wrap="square" rtlCol="0">
              <a:spAutoFit/>
            </a:bodyPr>
            <a:lstStyle/>
            <a:p>
              <a:pPr algn="ctr"/>
              <a:r>
                <a:rPr lang="hu-HU" dirty="0" smtClean="0"/>
                <a:t>Dissolution rate</a:t>
              </a:r>
              <a:endParaRPr lang="hu-HU" dirty="0"/>
            </a:p>
          </p:txBody>
        </p:sp>
      </p:grpSp>
      <p:grpSp>
        <p:nvGrpSpPr>
          <p:cNvPr id="31" name="Group 30"/>
          <p:cNvGrpSpPr/>
          <p:nvPr/>
        </p:nvGrpSpPr>
        <p:grpSpPr>
          <a:xfrm>
            <a:off x="6300192" y="1916832"/>
            <a:ext cx="2232248" cy="4690957"/>
            <a:chOff x="6300192" y="1988839"/>
            <a:chExt cx="2232248" cy="4690957"/>
          </a:xfrm>
        </p:grpSpPr>
        <p:pic>
          <p:nvPicPr>
            <p:cNvPr id="1027" name="Picture 3" descr="C:\Users\ibm\Desktop\Image_11.jpg"/>
            <p:cNvPicPr>
              <a:picLocks noChangeAspect="1" noChangeArrowheads="1"/>
            </p:cNvPicPr>
            <p:nvPr/>
          </p:nvPicPr>
          <p:blipFill>
            <a:blip r:embed="rId3" cstate="print"/>
            <a:srcRect/>
            <a:stretch>
              <a:fillRect/>
            </a:stretch>
          </p:blipFill>
          <p:spPr bwMode="auto">
            <a:xfrm flipV="1">
              <a:off x="6300192" y="1988839"/>
              <a:ext cx="2232248" cy="4690957"/>
            </a:xfrm>
            <a:prstGeom prst="rect">
              <a:avLst/>
            </a:prstGeom>
            <a:noFill/>
          </p:spPr>
        </p:pic>
        <p:grpSp>
          <p:nvGrpSpPr>
            <p:cNvPr id="20" name="Group 19"/>
            <p:cNvGrpSpPr/>
            <p:nvPr/>
          </p:nvGrpSpPr>
          <p:grpSpPr>
            <a:xfrm>
              <a:off x="7308304" y="2060844"/>
              <a:ext cx="1152128" cy="307779"/>
              <a:chOff x="755576" y="5687091"/>
              <a:chExt cx="1296144" cy="461669"/>
            </a:xfrm>
          </p:grpSpPr>
          <p:sp>
            <p:nvSpPr>
              <p:cNvPr id="21" name="Rectangle 20"/>
              <p:cNvSpPr/>
              <p:nvPr/>
            </p:nvSpPr>
            <p:spPr>
              <a:xfrm>
                <a:off x="755576" y="5687091"/>
                <a:ext cx="129614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extBox 21"/>
              <p:cNvSpPr txBox="1"/>
              <p:nvPr/>
            </p:nvSpPr>
            <p:spPr>
              <a:xfrm>
                <a:off x="755576" y="5687094"/>
                <a:ext cx="1296144" cy="461666"/>
              </a:xfrm>
              <a:prstGeom prst="rect">
                <a:avLst/>
              </a:prstGeom>
              <a:noFill/>
            </p:spPr>
            <p:txBody>
              <a:bodyPr wrap="square" rtlCol="0" anchor="ctr">
                <a:spAutoFit/>
              </a:bodyPr>
              <a:lstStyle/>
              <a:p>
                <a:pPr algn="ctr"/>
                <a:r>
                  <a:rPr lang="hu-HU" sz="1400" dirty="0" smtClean="0"/>
                  <a:t>500 pixels</a:t>
                </a:r>
                <a:endParaRPr lang="hu-HU" sz="1400" dirty="0"/>
              </a:p>
            </p:txBody>
          </p:sp>
        </p:grpSp>
      </p:grpSp>
      <p:grpSp>
        <p:nvGrpSpPr>
          <p:cNvPr id="30" name="Group 29"/>
          <p:cNvGrpSpPr/>
          <p:nvPr/>
        </p:nvGrpSpPr>
        <p:grpSpPr>
          <a:xfrm>
            <a:off x="3131840" y="1916832"/>
            <a:ext cx="2540000" cy="3111500"/>
            <a:chOff x="3131840" y="1916832"/>
            <a:chExt cx="2540000" cy="3111500"/>
          </a:xfrm>
        </p:grpSpPr>
        <p:pic>
          <p:nvPicPr>
            <p:cNvPr id="1031" name="Picture 7" descr="C:\Users\ibm\Desktop\Image_02.jpg"/>
            <p:cNvPicPr>
              <a:picLocks noChangeAspect="1" noChangeArrowheads="1"/>
            </p:cNvPicPr>
            <p:nvPr/>
          </p:nvPicPr>
          <p:blipFill>
            <a:blip r:embed="rId4" cstate="print"/>
            <a:srcRect/>
            <a:stretch>
              <a:fillRect/>
            </a:stretch>
          </p:blipFill>
          <p:spPr bwMode="auto">
            <a:xfrm>
              <a:off x="3131840" y="1916832"/>
              <a:ext cx="2540000" cy="3111500"/>
            </a:xfrm>
            <a:prstGeom prst="rect">
              <a:avLst/>
            </a:prstGeom>
            <a:noFill/>
          </p:spPr>
        </p:pic>
        <p:grpSp>
          <p:nvGrpSpPr>
            <p:cNvPr id="23" name="Group 22"/>
            <p:cNvGrpSpPr/>
            <p:nvPr/>
          </p:nvGrpSpPr>
          <p:grpSpPr>
            <a:xfrm>
              <a:off x="4427984" y="1969091"/>
              <a:ext cx="1152128" cy="307777"/>
              <a:chOff x="755576" y="5549460"/>
              <a:chExt cx="1296144" cy="461666"/>
            </a:xfrm>
          </p:grpSpPr>
          <p:sp>
            <p:nvSpPr>
              <p:cNvPr id="24" name="Rectangle 23"/>
              <p:cNvSpPr/>
              <p:nvPr/>
            </p:nvSpPr>
            <p:spPr>
              <a:xfrm>
                <a:off x="755576" y="5579078"/>
                <a:ext cx="129614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extBox 24"/>
              <p:cNvSpPr txBox="1"/>
              <p:nvPr/>
            </p:nvSpPr>
            <p:spPr>
              <a:xfrm>
                <a:off x="755576" y="5549460"/>
                <a:ext cx="1296144" cy="461666"/>
              </a:xfrm>
              <a:prstGeom prst="rect">
                <a:avLst/>
              </a:prstGeom>
              <a:noFill/>
            </p:spPr>
            <p:txBody>
              <a:bodyPr wrap="square" rtlCol="0" anchor="ctr">
                <a:spAutoFit/>
              </a:bodyPr>
              <a:lstStyle/>
              <a:p>
                <a:pPr algn="ctr"/>
                <a:r>
                  <a:rPr lang="hu-HU" sz="1400" dirty="0" smtClean="0"/>
                  <a:t>100 pixels</a:t>
                </a:r>
                <a:endParaRPr lang="hu-HU" sz="1400" dirty="0"/>
              </a:p>
            </p:txBody>
          </p:sp>
        </p:grpSp>
      </p:grpSp>
      <p:grpSp>
        <p:nvGrpSpPr>
          <p:cNvPr id="29" name="Group 28"/>
          <p:cNvGrpSpPr/>
          <p:nvPr/>
        </p:nvGrpSpPr>
        <p:grpSpPr>
          <a:xfrm>
            <a:off x="395784" y="1912177"/>
            <a:ext cx="2232000" cy="3605055"/>
            <a:chOff x="395784" y="1912177"/>
            <a:chExt cx="2232000" cy="3605055"/>
          </a:xfrm>
        </p:grpSpPr>
        <p:pic>
          <p:nvPicPr>
            <p:cNvPr id="1030" name="Picture 6" descr="C:\Users\ibm\Desktop\Image_01.jpg"/>
            <p:cNvPicPr>
              <a:picLocks noChangeAspect="1" noChangeArrowheads="1"/>
            </p:cNvPicPr>
            <p:nvPr/>
          </p:nvPicPr>
          <p:blipFill>
            <a:blip r:embed="rId5" cstate="print"/>
            <a:srcRect/>
            <a:stretch>
              <a:fillRect/>
            </a:stretch>
          </p:blipFill>
          <p:spPr bwMode="auto">
            <a:xfrm>
              <a:off x="395784" y="1912177"/>
              <a:ext cx="2232000" cy="3605055"/>
            </a:xfrm>
            <a:prstGeom prst="rect">
              <a:avLst/>
            </a:prstGeom>
            <a:noFill/>
          </p:spPr>
        </p:pic>
        <p:grpSp>
          <p:nvGrpSpPr>
            <p:cNvPr id="26" name="Group 25"/>
            <p:cNvGrpSpPr/>
            <p:nvPr/>
          </p:nvGrpSpPr>
          <p:grpSpPr>
            <a:xfrm>
              <a:off x="1331640" y="1988836"/>
              <a:ext cx="1152128" cy="307777"/>
              <a:chOff x="755576" y="5579077"/>
              <a:chExt cx="1296144" cy="461666"/>
            </a:xfrm>
          </p:grpSpPr>
          <p:sp>
            <p:nvSpPr>
              <p:cNvPr id="27" name="Rectangle 26"/>
              <p:cNvSpPr/>
              <p:nvPr/>
            </p:nvSpPr>
            <p:spPr>
              <a:xfrm>
                <a:off x="755576" y="5579077"/>
                <a:ext cx="129614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extBox 27"/>
              <p:cNvSpPr txBox="1"/>
              <p:nvPr/>
            </p:nvSpPr>
            <p:spPr>
              <a:xfrm>
                <a:off x="755576" y="5579077"/>
                <a:ext cx="1296144" cy="461666"/>
              </a:xfrm>
              <a:prstGeom prst="rect">
                <a:avLst/>
              </a:prstGeom>
              <a:noFill/>
            </p:spPr>
            <p:txBody>
              <a:bodyPr wrap="square" rtlCol="0" anchor="ctr">
                <a:spAutoFit/>
              </a:bodyPr>
              <a:lstStyle/>
              <a:p>
                <a:pPr algn="ctr"/>
                <a:r>
                  <a:rPr lang="hu-HU" sz="1400" dirty="0" smtClean="0"/>
                  <a:t>50 pixels</a:t>
                </a:r>
                <a:endParaRPr lang="hu-HU" sz="1400" dirty="0"/>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3122</TotalTime>
  <Words>1679</Words>
  <Application>Microsoft Office PowerPoint</Application>
  <PresentationFormat>On-screen Show (4:3)</PresentationFormat>
  <Paragraphs>205</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Office-téma</vt:lpstr>
      <vt:lpstr> </vt:lpstr>
      <vt:lpstr>Geological settings, Aims</vt:lpstr>
      <vt:lpstr>Applied methods I. Microscopic scale</vt:lpstr>
      <vt:lpstr>Applied methods II. Image Analysis</vt:lpstr>
      <vt:lpstr>Applied methods III. Statistics</vt:lpstr>
      <vt:lpstr>Results I. Microscopic scale</vt:lpstr>
      <vt:lpstr>Results II. The laminated lime clast</vt:lpstr>
      <vt:lpstr>Results III. Image Analysis - Clasts</vt:lpstr>
      <vt:lpstr>Slide 9</vt:lpstr>
      <vt:lpstr>Slide 10</vt:lpstr>
      <vt:lpstr>Slide 11</vt:lpstr>
      <vt:lpstr>Discussion II. </vt:lpstr>
      <vt:lpstr>Conclusion: What does it mean in the Reservoir?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ibm</dc:creator>
  <cp:lastModifiedBy>Bauer Márton</cp:lastModifiedBy>
  <cp:revision>325</cp:revision>
  <dcterms:modified xsi:type="dcterms:W3CDTF">2013-04-04T21:04:34Z</dcterms:modified>
</cp:coreProperties>
</file>