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3" r:id="rId6"/>
    <p:sldId id="262" r:id="rId7"/>
    <p:sldId id="264" r:id="rId8"/>
    <p:sldId id="265" r:id="rId9"/>
    <p:sldId id="266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81EA3-D240-4248-90FC-53063D417DCE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CA2A4A-FBEC-49D0-B20B-513D01D112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2153B-DF54-46AC-89D7-34E752E84D1F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A2A4A-FBEC-49D0-B20B-513D01D112C3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5255-DEA5-496C-A554-CD0DCEB5EE43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A76C-61F5-4540-9F5A-9C55AD6316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6D8D-ACBF-4420-A463-F84E69BEE3B0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1B17-FBAE-4E71-BC18-FD4447F087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40DAF-999D-4FAC-AEEA-53607894F52C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1392-AC82-47E5-8C05-B0E4187D5A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3F08-C088-4D8B-950F-5014600A14FF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1503-2A34-4335-BA96-ABBB8894DF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8FDF-0F11-4A09-B3CC-2F48C21F4741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01DF-4A46-46AA-B90F-3E4AC348A4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46E1-1D9B-4398-9C84-ABB3A50C440D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6F95-0782-4024-8C3E-AFFF3684D1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EB88-69CE-4FFA-8D52-5B8600FDAF16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2D55-2778-43C6-9459-CE3A921A03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0BBA-119E-46E1-8349-3E0DA7025C3F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C368-975F-4413-A7BE-374E56BBB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027F-55E5-42E2-A29B-59B00F924AD7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8BCA-EE57-41D1-A574-8DFD73652B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5EEC-2CD5-4B7D-82B4-AF805AA11BA9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6D65-04F4-4767-86FD-A29FA6CF76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erékszögű háromszög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FCC4-FE96-4E15-B80F-298D1F7D05D4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8E172-69C7-43A1-8C98-0798CFF12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3B568C-BA83-421C-9814-EBDA26C8718A}" type="datetimeFigureOut">
              <a:rPr lang="hu-HU"/>
              <a:pPr>
                <a:defRPr/>
              </a:pPr>
              <a:t>2013.04.05.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D3736-7F2C-4181-99F7-FE10FE1432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4414" y="642918"/>
            <a:ext cx="7208674" cy="1428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Reinterpretation</a:t>
            </a:r>
            <a:r>
              <a:rPr lang="hu-H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granites</a:t>
            </a:r>
            <a:r>
              <a:rPr lang="hu-H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hu-H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Ditrău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Alkaline Massif</a:t>
            </a:r>
            <a:endParaRPr lang="hu-H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lcím 2"/>
          <p:cNvSpPr>
            <a:spLocks noGrp="1"/>
          </p:cNvSpPr>
          <p:nvPr>
            <p:ph type="subTitle" idx="1"/>
          </p:nvPr>
        </p:nvSpPr>
        <p:spPr>
          <a:xfrm>
            <a:off x="1643063" y="2000250"/>
            <a:ext cx="5500687" cy="3214688"/>
          </a:xfrm>
        </p:spPr>
        <p:txBody>
          <a:bodyPr/>
          <a:lstStyle/>
          <a:p>
            <a:pPr marR="0" algn="ctr" eaLnBrk="1" hangingPunct="1"/>
            <a:endParaRPr lang="hu-HU" sz="220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hu-HU" sz="2200" smtClean="0">
                <a:latin typeface="Times New Roman" pitchFamily="18" charset="0"/>
                <a:cs typeface="Times New Roman" pitchFamily="18" charset="0"/>
              </a:rPr>
              <a:t>Ódri Ágnes</a:t>
            </a:r>
          </a:p>
          <a:p>
            <a:pPr marR="0" algn="ctr" eaLnBrk="1" hangingPunct="1"/>
            <a:endParaRPr lang="hu-HU" sz="220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sz="2000" smtClean="0"/>
              <a:t>Department of Mineralogy, Geochemistry and Petrology, University of Szeged</a:t>
            </a:r>
            <a:endParaRPr lang="hu-HU" sz="2000" smtClean="0"/>
          </a:p>
          <a:p>
            <a:pPr marR="0" algn="ctr" eaLnBrk="1" hangingPunct="1"/>
            <a:r>
              <a:rPr lang="hu-HU" sz="2000" smtClean="0"/>
              <a:t>Vulcano Research Group</a:t>
            </a:r>
          </a:p>
          <a:p>
            <a:pPr marR="0" algn="ctr" eaLnBrk="1" hangingPunct="1"/>
            <a:endParaRPr lang="hu-HU" sz="220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buFont typeface="Wingdings 2" pitchFamily="18" charset="2"/>
              <a:buAutoNum type="romanUcPeriod"/>
            </a:pPr>
            <a:endParaRPr lang="hu-HU" sz="220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/>
            <a:endParaRPr lang="hu-HU" sz="2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D:\Agi\infoblokk_logo\Infoblokk3_ESZA_egyes_an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4113"/>
            <a:ext cx="20002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D:\Agi\infoblokk_logo\USZT_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6192838"/>
            <a:ext cx="214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D:\Agi\infoblokk_logo\szte_cimer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5929313"/>
            <a:ext cx="9302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Kép 3" descr="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4214813"/>
            <a:ext cx="150018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1785938" y="5516563"/>
            <a:ext cx="55006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Meetinf</a:t>
            </a:r>
            <a:r>
              <a:rPr lang="hu-H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of Young </a:t>
            </a:r>
            <a:r>
              <a:rPr lang="hu-H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Geoscientists</a:t>
            </a:r>
            <a:r>
              <a:rPr lang="hu-H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, Békéscsaba 05-06. 04.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704850"/>
          </a:xfrm>
        </p:spPr>
        <p:txBody>
          <a:bodyPr/>
          <a:lstStyle/>
          <a:p>
            <a:pPr algn="ctr" eaLnBrk="1" hangingPunct="1"/>
            <a:r>
              <a:rPr lang="hu-H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II.</a:t>
            </a:r>
          </a:p>
        </p:txBody>
      </p:sp>
      <p:pic>
        <p:nvPicPr>
          <p:cNvPr id="1026" name="Picture 2" descr="D:\Agi\PhD\diagramok\konferencia\folyamatábra_grán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71678"/>
            <a:ext cx="3271420" cy="4429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5" name="Csoportba foglalás 24"/>
          <p:cNvGrpSpPr/>
          <p:nvPr/>
        </p:nvGrpSpPr>
        <p:grpSpPr>
          <a:xfrm>
            <a:off x="71406" y="2284440"/>
            <a:ext cx="5429681" cy="4073518"/>
            <a:chOff x="142844" y="1785926"/>
            <a:chExt cx="5429681" cy="4073518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142844" y="1785926"/>
              <a:ext cx="5429681" cy="4073518"/>
              <a:chOff x="0" y="1643050"/>
              <a:chExt cx="5429681" cy="4073518"/>
            </a:xfrm>
          </p:grpSpPr>
          <p:pic>
            <p:nvPicPr>
              <p:cNvPr id="24579" name="Picture 5" descr="D:\Agi\PhD\diagramok\cikk\DAM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643050"/>
                <a:ext cx="5429681" cy="4073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Ív 22"/>
              <p:cNvSpPr/>
              <p:nvPr/>
            </p:nvSpPr>
            <p:spPr>
              <a:xfrm rot="4029514">
                <a:off x="1471940" y="2710541"/>
                <a:ext cx="811969" cy="1936983"/>
              </a:xfrm>
              <a:prstGeom prst="arc">
                <a:avLst>
                  <a:gd name="adj1" fmla="val 16200000"/>
                  <a:gd name="adj2" fmla="val 21455849"/>
                </a:avLst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sp>
            <p:nvSpPr>
              <p:cNvPr id="24" name="Háromszög 23"/>
              <p:cNvSpPr/>
              <p:nvPr/>
            </p:nvSpPr>
            <p:spPr>
              <a:xfrm>
                <a:off x="2714612" y="3286124"/>
                <a:ext cx="142875" cy="14287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sp>
            <p:nvSpPr>
              <p:cNvPr id="24584" name="Szövegdoboz 33"/>
              <p:cNvSpPr txBox="1">
                <a:spLocks noChangeArrowheads="1"/>
              </p:cNvSpPr>
              <p:nvPr/>
            </p:nvSpPr>
            <p:spPr bwMode="auto">
              <a:xfrm rot="-2173132">
                <a:off x="1919086" y="3324340"/>
                <a:ext cx="49212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1" dirty="0">
                    <a:latin typeface="Times New Roman" pitchFamily="18" charset="0"/>
                    <a:cs typeface="Times New Roman" pitchFamily="18" charset="0"/>
                  </a:rPr>
                  <a:t>FC</a:t>
                </a:r>
              </a:p>
            </p:txBody>
          </p:sp>
          <p:sp>
            <p:nvSpPr>
              <p:cNvPr id="17" name="Ív 16"/>
              <p:cNvSpPr/>
              <p:nvPr/>
            </p:nvSpPr>
            <p:spPr>
              <a:xfrm rot="4012550">
                <a:off x="1835994" y="2597060"/>
                <a:ext cx="848697" cy="2378260"/>
              </a:xfrm>
              <a:prstGeom prst="arc">
                <a:avLst>
                  <a:gd name="adj1" fmla="val 16821244"/>
                  <a:gd name="adj2" fmla="val 2291049"/>
                </a:avLst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sp>
            <p:nvSpPr>
              <p:cNvPr id="14" name="Háromszög 13"/>
              <p:cNvSpPr/>
              <p:nvPr/>
            </p:nvSpPr>
            <p:spPr>
              <a:xfrm>
                <a:off x="3214678" y="3429000"/>
                <a:ext cx="142875" cy="14287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</p:grpSp>
        <p:grpSp>
          <p:nvGrpSpPr>
            <p:cNvPr id="22" name="Csoportba foglalás 21"/>
            <p:cNvGrpSpPr/>
            <p:nvPr/>
          </p:nvGrpSpPr>
          <p:grpSpPr>
            <a:xfrm>
              <a:off x="3714744" y="2714620"/>
              <a:ext cx="1071570" cy="745203"/>
              <a:chOff x="3571868" y="2683797"/>
              <a:chExt cx="1071570" cy="745203"/>
            </a:xfrm>
          </p:grpSpPr>
          <p:cxnSp>
            <p:nvCxnSpPr>
              <p:cNvPr id="31" name="Egyenes összekötő 30"/>
              <p:cNvCxnSpPr/>
              <p:nvPr/>
            </p:nvCxnSpPr>
            <p:spPr>
              <a:xfrm>
                <a:off x="3571868" y="2971105"/>
                <a:ext cx="928684" cy="428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Háromszög 32"/>
              <p:cNvSpPr/>
              <p:nvPr/>
            </p:nvSpPr>
            <p:spPr>
              <a:xfrm>
                <a:off x="4429124" y="3286124"/>
                <a:ext cx="214314" cy="14287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1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sp>
            <p:nvSpPr>
              <p:cNvPr id="24585" name="Szövegdoboz 34"/>
              <p:cNvSpPr txBox="1">
                <a:spLocks noChangeArrowheads="1"/>
              </p:cNvSpPr>
              <p:nvPr/>
            </p:nvSpPr>
            <p:spPr bwMode="auto">
              <a:xfrm rot="1350159">
                <a:off x="3974457" y="2683797"/>
                <a:ext cx="658813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1" dirty="0">
                    <a:latin typeface="Times New Roman" pitchFamily="18" charset="0"/>
                    <a:cs typeface="Times New Roman" pitchFamily="18" charset="0"/>
                  </a:rPr>
                  <a:t>AFC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76288"/>
          </a:xfrm>
        </p:spPr>
        <p:txBody>
          <a:bodyPr/>
          <a:lstStyle/>
          <a:p>
            <a:pPr algn="ctr" eaLnBrk="1" hangingPunct="1"/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57200" y="1785938"/>
            <a:ext cx="8329613" cy="4389437"/>
          </a:xfrm>
        </p:spPr>
        <p:txBody>
          <a:bodyPr/>
          <a:lstStyle/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Clarke, D.B. (1992): Granitoids Rocks, Topics in the Earth Sciences. Chapman and Hall, Vol. 7, London, 283.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Eby, G. N. (1987): The Monteregian Hills and White Mountain alkaline igneous provinces, eastern North America. In: Fitton JG, Upton BGJ (eds) Alkaline Igneous Rocks. Geol Soc Spec Publ 30: 433-477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Frost, C.D., Frost, B.R. (1997): High-K, iron-enriched rapakivi-type granites: the tholeiite connection. Geology 25, 647–650.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Frost, B.R., Barnes, C.G., Collins, W.J., Arculus, R.J., Ellis, D.J., Frost, C.D. (2001): A geochemical classification for granitic rocks. Journal of Petrology 42, 2033–2048.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Jakab, Gy. (1998): Geologia Masivului alcalin de la Ditrău. Pallas-Akad., M.-Ciuc., 298.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Kovács, G., Pál-Molnár, E. (2005): A Ditrói alkáli masszívum granitoid kőzeteinek petrogenezise. Földtani Közlöny 135/1, 121-143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Loiselle, M.C., Wones, D.R. (1979): Characteristics and origin of anorogenic granites. Abstracts of papers to be presented at the Annual Meetings of the Geological Society of America and Associated Societies, San Diego, CA 11, 468.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Morogan, V., Upton, B.G.J., Fitton J.G. (2000): The petrology of the Ditrău alkaline complex, Eastern Carpathians. Mineralogy and Petrology, 69, 227-265.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Pál-Molnár, E. (2000): Hornblendites and diorites of the Ditrau Syenite Massif. Ed. Department of Mineralogy, Geochemistry and Petrology, University of Szeged, Szeged, 172.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Streckeisen, A. (1954): Das Nephelinsyenit-Massiv von Ditro (Siebenbürgen), II. Teil. Schweiz. Min.Petr. Mitt., 34, 336-409.</a:t>
            </a:r>
          </a:p>
          <a:p>
            <a:pPr eaLnBrk="1" hangingPunct="1"/>
            <a:r>
              <a:rPr lang="hu-HU" sz="1400" smtClean="0">
                <a:latin typeface="Times New Roman" pitchFamily="18" charset="0"/>
                <a:cs typeface="Times New Roman" pitchFamily="18" charset="0"/>
              </a:rPr>
              <a:t>Sylvester, P.J. (1989): Post-collisional alkaline granites. Journal of Geology 97, 261–280.</a:t>
            </a:r>
          </a:p>
          <a:p>
            <a:pPr eaLnBrk="1" hangingPunct="1"/>
            <a:endParaRPr lang="hu-H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sz="1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zövegdoboz 4"/>
          <p:cNvSpPr txBox="1">
            <a:spLocks noChangeArrowheads="1"/>
          </p:cNvSpPr>
          <p:nvPr/>
        </p:nvSpPr>
        <p:spPr bwMode="auto">
          <a:xfrm>
            <a:off x="1214438" y="1928802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4000" dirty="0" err="1">
                <a:latin typeface="Constantia" pitchFamily="18" charset="0"/>
              </a:rPr>
              <a:t>Thank</a:t>
            </a:r>
            <a:r>
              <a:rPr lang="hu-HU" sz="4000" dirty="0">
                <a:latin typeface="Constantia" pitchFamily="18" charset="0"/>
              </a:rPr>
              <a:t> </a:t>
            </a:r>
            <a:r>
              <a:rPr lang="hu-HU" sz="4000" dirty="0" err="1">
                <a:latin typeface="Constantia" pitchFamily="18" charset="0"/>
              </a:rPr>
              <a:t>you</a:t>
            </a:r>
            <a:r>
              <a:rPr lang="hu-HU" sz="4000" dirty="0">
                <a:latin typeface="Constantia" pitchFamily="18" charset="0"/>
              </a:rPr>
              <a:t> </a:t>
            </a:r>
            <a:r>
              <a:rPr lang="hu-HU" sz="4000" dirty="0" err="1">
                <a:latin typeface="Constantia" pitchFamily="18" charset="0"/>
              </a:rPr>
              <a:t>for</a:t>
            </a:r>
            <a:r>
              <a:rPr lang="hu-HU" sz="4000" dirty="0">
                <a:latin typeface="Constantia" pitchFamily="18" charset="0"/>
              </a:rPr>
              <a:t> </a:t>
            </a:r>
            <a:r>
              <a:rPr lang="hu-HU" sz="4000" dirty="0" err="1">
                <a:latin typeface="Constantia" pitchFamily="18" charset="0"/>
              </a:rPr>
              <a:t>your</a:t>
            </a:r>
            <a:r>
              <a:rPr lang="hu-HU" sz="4000" dirty="0">
                <a:latin typeface="Constantia" pitchFamily="18" charset="0"/>
              </a:rPr>
              <a:t> </a:t>
            </a:r>
            <a:r>
              <a:rPr lang="hu-HU" sz="4000" dirty="0" err="1">
                <a:latin typeface="Constantia" pitchFamily="18" charset="0"/>
              </a:rPr>
              <a:t>attention</a:t>
            </a:r>
            <a:r>
              <a:rPr lang="hu-HU" sz="4000" dirty="0">
                <a:latin typeface="Constantia" pitchFamily="18" charset="0"/>
              </a:rPr>
              <a:t>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00100" y="3835320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supported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European Union and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co-funded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European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Fund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Broadening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sustainability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Research University Centre of Excellence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University of Szeged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ensuring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rising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excellent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scientists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TÁMOP-4.2.2/B-10/1-2010-0012</a:t>
            </a:r>
          </a:p>
          <a:p>
            <a:pPr algn="just"/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Geological Setting</a:t>
            </a:r>
          </a:p>
        </p:txBody>
      </p:sp>
      <p:pic>
        <p:nvPicPr>
          <p:cNvPr id="15362" name="Picture 2" descr="D:\Agi\PhD\diagramok\cikk\foldtan_ango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1954213"/>
            <a:ext cx="6424613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4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Background of the research</a:t>
            </a:r>
          </a:p>
        </p:txBody>
      </p:sp>
      <p:sp>
        <p:nvSpPr>
          <p:cNvPr id="17410" name="Tartalom helye 6"/>
          <p:cNvSpPr>
            <a:spLocks noGrp="1"/>
          </p:cNvSpPr>
          <p:nvPr>
            <p:ph sz="half" idx="1"/>
          </p:nvPr>
        </p:nvSpPr>
        <p:spPr>
          <a:xfrm>
            <a:off x="357188" y="1714500"/>
            <a:ext cx="4357687" cy="4572000"/>
          </a:xfrm>
        </p:spPr>
        <p:txBody>
          <a:bodyPr/>
          <a:lstStyle/>
          <a:p>
            <a:pPr algn="just" eaLnBrk="1" hangingPunct="1">
              <a:spcBef>
                <a:spcPts val="25"/>
              </a:spcBef>
            </a:pPr>
            <a:r>
              <a:rPr lang="hu-HU" sz="2100" dirty="0" err="1" smtClean="0">
                <a:latin typeface="Times New Roman" pitchFamily="18" charset="0"/>
              </a:rPr>
              <a:t>Previous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studies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about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granitoids</a:t>
            </a:r>
            <a:r>
              <a:rPr lang="hu-HU" sz="2100" dirty="0" smtClean="0">
                <a:latin typeface="Times New Roman" pitchFamily="18" charset="0"/>
              </a:rPr>
              <a:t> (</a:t>
            </a:r>
            <a:r>
              <a:rPr lang="hu-HU" sz="2100" dirty="0" err="1" smtClean="0">
                <a:latin typeface="Times New Roman" pitchFamily="18" charset="0"/>
              </a:rPr>
              <a:t>Streckeisen</a:t>
            </a:r>
            <a:r>
              <a:rPr lang="hu-HU" sz="2100" dirty="0" smtClean="0">
                <a:latin typeface="Times New Roman" pitchFamily="18" charset="0"/>
              </a:rPr>
              <a:t>, 1954; Jakab, 1998; </a:t>
            </a:r>
            <a:r>
              <a:rPr lang="hu-HU" sz="2100" dirty="0" err="1" smtClean="0">
                <a:latin typeface="Times New Roman" pitchFamily="18" charset="0"/>
              </a:rPr>
              <a:t>Morogan</a:t>
            </a:r>
            <a:r>
              <a:rPr lang="hu-HU" sz="2100" dirty="0" smtClean="0">
                <a:latin typeface="Times New Roman" pitchFamily="18" charset="0"/>
              </a:rPr>
              <a:t> et </a:t>
            </a:r>
            <a:r>
              <a:rPr lang="hu-HU" sz="2100" dirty="0" err="1" smtClean="0">
                <a:latin typeface="Times New Roman" pitchFamily="18" charset="0"/>
              </a:rPr>
              <a:t>al</a:t>
            </a:r>
            <a:r>
              <a:rPr lang="hu-HU" sz="2100" dirty="0" smtClean="0">
                <a:latin typeface="Times New Roman" pitchFamily="18" charset="0"/>
              </a:rPr>
              <a:t>., 2000; Kovács and </a:t>
            </a:r>
            <a:r>
              <a:rPr lang="hu-HU" sz="2100" dirty="0" err="1" smtClean="0">
                <a:latin typeface="Times New Roman" pitchFamily="18" charset="0"/>
              </a:rPr>
              <a:t>Pál-Molnár</a:t>
            </a:r>
            <a:r>
              <a:rPr lang="hu-HU" sz="2100" dirty="0" smtClean="0">
                <a:latin typeface="Times New Roman" pitchFamily="18" charset="0"/>
              </a:rPr>
              <a:t>, 2005).</a:t>
            </a:r>
          </a:p>
          <a:p>
            <a:pPr algn="just" eaLnBrk="1" hangingPunct="1">
              <a:spcBef>
                <a:spcPts val="25"/>
              </a:spcBef>
            </a:pPr>
            <a:endParaRPr lang="hu-HU" sz="21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25"/>
              </a:spcBef>
            </a:pPr>
            <a:r>
              <a:rPr lang="hu-HU" sz="2100" dirty="0" err="1" smtClean="0">
                <a:latin typeface="Times New Roman" pitchFamily="18" charset="0"/>
              </a:rPr>
              <a:t>There</a:t>
            </a:r>
            <a:r>
              <a:rPr lang="hu-HU" sz="2100" dirty="0" smtClean="0">
                <a:latin typeface="Times New Roman" pitchFamily="18" charset="0"/>
              </a:rPr>
              <a:t> is no </a:t>
            </a:r>
            <a:r>
              <a:rPr lang="hu-HU" sz="2100" dirty="0" err="1" smtClean="0">
                <a:latin typeface="Times New Roman" pitchFamily="18" charset="0"/>
              </a:rPr>
              <a:t>detailed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investigation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about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granites</a:t>
            </a:r>
            <a:r>
              <a:rPr lang="hu-HU" sz="21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ts val="25"/>
              </a:spcBef>
            </a:pPr>
            <a:endParaRPr lang="hu-HU" sz="21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25"/>
              </a:spcBef>
            </a:pPr>
            <a:r>
              <a:rPr lang="hu-HU" sz="2100" dirty="0" smtClean="0">
                <a:latin typeface="Times New Roman" pitchFamily="18" charset="0"/>
              </a:rPr>
              <a:t>NE part of </a:t>
            </a:r>
            <a:r>
              <a:rPr lang="hu-HU" sz="2100" dirty="0" err="1" smtClean="0">
                <a:latin typeface="Times New Roman" pitchFamily="18" charset="0"/>
              </a:rPr>
              <a:t>the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Orotva-creek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homogeneous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granite</a:t>
            </a:r>
            <a:r>
              <a:rPr lang="hu-HU" sz="2100" dirty="0" smtClean="0">
                <a:latin typeface="Times New Roman" pitchFamily="18" charset="0"/>
              </a:rPr>
              <a:t> body </a:t>
            </a:r>
            <a:r>
              <a:rPr lang="hu-HU" sz="2100" dirty="0" smtClean="0">
                <a:latin typeface="Times New Roman" pitchFamily="18" charset="0"/>
                <a:ea typeface="Batang" pitchFamily="18" charset="-127"/>
              </a:rPr>
              <a:t>→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various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intermediate</a:t>
            </a:r>
            <a:r>
              <a:rPr lang="hu-HU" sz="2100" dirty="0" smtClean="0">
                <a:latin typeface="Times New Roman" pitchFamily="18" charset="0"/>
              </a:rPr>
              <a:t> and </a:t>
            </a:r>
            <a:r>
              <a:rPr lang="hu-HU" sz="2100" dirty="0" err="1" smtClean="0">
                <a:latin typeface="Times New Roman" pitchFamily="18" charset="0"/>
              </a:rPr>
              <a:t>acidic</a:t>
            </a:r>
            <a:r>
              <a:rPr lang="hu-HU" sz="2100" dirty="0" smtClean="0">
                <a:latin typeface="Times New Roman" pitchFamily="18" charset="0"/>
              </a:rPr>
              <a:t> (Kovács, 1997).</a:t>
            </a:r>
          </a:p>
          <a:p>
            <a:pPr algn="just" eaLnBrk="1" hangingPunct="1">
              <a:spcBef>
                <a:spcPts val="25"/>
              </a:spcBef>
            </a:pPr>
            <a:endParaRPr lang="hu-HU" sz="21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25"/>
              </a:spcBef>
            </a:pPr>
            <a:r>
              <a:rPr lang="hu-HU" sz="2100" dirty="0" err="1" smtClean="0">
                <a:latin typeface="Times New Roman" pitchFamily="18" charset="0"/>
              </a:rPr>
              <a:t>A-type</a:t>
            </a:r>
            <a:r>
              <a:rPr lang="hu-HU" sz="2100" dirty="0" smtClean="0">
                <a:latin typeface="Times New Roman" pitchFamily="18" charset="0"/>
              </a:rPr>
              <a:t>, </a:t>
            </a:r>
            <a:r>
              <a:rPr lang="hu-HU" sz="2100" dirty="0" err="1" smtClean="0">
                <a:latin typeface="Times New Roman" pitchFamily="18" charset="0"/>
              </a:rPr>
              <a:t>intraplate</a:t>
            </a:r>
            <a:r>
              <a:rPr lang="hu-HU" sz="2100" dirty="0" smtClean="0">
                <a:latin typeface="Times New Roman" pitchFamily="18" charset="0"/>
              </a:rPr>
              <a:t> </a:t>
            </a:r>
            <a:r>
              <a:rPr lang="hu-HU" sz="2100" dirty="0" err="1" smtClean="0">
                <a:latin typeface="Times New Roman" pitchFamily="18" charset="0"/>
              </a:rPr>
              <a:t>granitoids</a:t>
            </a:r>
            <a:r>
              <a:rPr lang="hu-HU" sz="2100" dirty="0" smtClean="0">
                <a:latin typeface="Times New Roman" pitchFamily="18" charset="0"/>
              </a:rPr>
              <a:t> (</a:t>
            </a:r>
            <a:r>
              <a:rPr lang="hu-HU" sz="2100" dirty="0" err="1" smtClean="0">
                <a:latin typeface="Times New Roman" pitchFamily="18" charset="0"/>
              </a:rPr>
              <a:t>Pál-Molnár</a:t>
            </a:r>
            <a:r>
              <a:rPr lang="hu-HU" sz="2100" dirty="0" smtClean="0">
                <a:latin typeface="Times New Roman" pitchFamily="18" charset="0"/>
              </a:rPr>
              <a:t> and Kovács, 2005).</a:t>
            </a:r>
          </a:p>
          <a:p>
            <a:pPr algn="just" eaLnBrk="1" hangingPunct="1">
              <a:spcBef>
                <a:spcPts val="25"/>
              </a:spcBef>
            </a:pPr>
            <a:endParaRPr lang="hu-HU" sz="2100" dirty="0" smtClean="0">
              <a:latin typeface="Times New Roman" pitchFamily="18" charset="0"/>
            </a:endParaRPr>
          </a:p>
          <a:p>
            <a:pPr algn="just" eaLnBrk="1" hangingPunct="1">
              <a:spcBef>
                <a:spcPts val="25"/>
              </a:spcBef>
            </a:pPr>
            <a:endParaRPr lang="hu-HU" sz="2100" dirty="0" smtClean="0"/>
          </a:p>
        </p:txBody>
      </p:sp>
      <p:pic>
        <p:nvPicPr>
          <p:cNvPr id="17411" name="Picture 5" descr="D:\Agi\PhD\diagramok\cikk\foldtan_an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643063"/>
            <a:ext cx="3322637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objective of the research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4563"/>
            <a:ext cx="8229600" cy="4110037"/>
          </a:xfrm>
        </p:spPr>
        <p:txBody>
          <a:bodyPr/>
          <a:lstStyle/>
          <a:p>
            <a:pPr algn="just" eaLnBrk="1" hangingPunct="1"/>
            <a:r>
              <a:rPr lang="hu-HU" sz="2200" dirty="0" smtClean="0">
                <a:latin typeface="Times New Roman" pitchFamily="18" charset="0"/>
              </a:rPr>
              <a:t>The </a:t>
            </a:r>
            <a:r>
              <a:rPr lang="hu-HU" sz="2200" dirty="0" err="1" smtClean="0">
                <a:latin typeface="Times New Roman" pitchFamily="18" charset="0"/>
              </a:rPr>
              <a:t>evolution</a:t>
            </a:r>
            <a:r>
              <a:rPr lang="hu-HU" sz="2200" dirty="0" smtClean="0">
                <a:latin typeface="Times New Roman" pitchFamily="18" charset="0"/>
              </a:rPr>
              <a:t> of </a:t>
            </a:r>
            <a:r>
              <a:rPr lang="hu-HU" sz="2200" dirty="0" err="1" smtClean="0">
                <a:latin typeface="Times New Roman" pitchFamily="18" charset="0"/>
              </a:rPr>
              <a:t>basic</a:t>
            </a:r>
            <a:r>
              <a:rPr lang="hu-HU" sz="2200" dirty="0" smtClean="0">
                <a:latin typeface="Times New Roman" pitchFamily="18" charset="0"/>
              </a:rPr>
              <a:t> magma </a:t>
            </a:r>
            <a:r>
              <a:rPr lang="hu-HU" sz="2200" dirty="0" err="1" smtClean="0">
                <a:latin typeface="Times New Roman" pitchFamily="18" charset="0"/>
              </a:rPr>
              <a:t>resulted</a:t>
            </a:r>
            <a:r>
              <a:rPr lang="hu-HU" sz="2200" dirty="0" smtClean="0">
                <a:latin typeface="Times New Roman" pitchFamily="18" charset="0"/>
              </a:rPr>
              <a:t> an </a:t>
            </a:r>
            <a:r>
              <a:rPr lang="hu-HU" sz="2200" dirty="0" err="1" smtClean="0">
                <a:latin typeface="Times New Roman" pitchFamily="18" charset="0"/>
                <a:ea typeface="Batang" pitchFamily="18" charset="-127"/>
              </a:rPr>
              <a:t>foid-syenite</a:t>
            </a:r>
            <a:r>
              <a:rPr lang="hu-HU" sz="2200" dirty="0" smtClean="0">
                <a:latin typeface="Times New Roman" pitchFamily="18" charset="0"/>
                <a:ea typeface="Batang" pitchFamily="18" charset="-127"/>
              </a:rPr>
              <a:t> and </a:t>
            </a:r>
            <a:r>
              <a:rPr lang="hu-HU" sz="2200" dirty="0" err="1" smtClean="0">
                <a:latin typeface="Times New Roman" pitchFamily="18" charset="0"/>
                <a:ea typeface="Batang" pitchFamily="18" charset="-127"/>
              </a:rPr>
              <a:t>granite</a:t>
            </a:r>
            <a:r>
              <a:rPr lang="hu-HU" sz="2200" dirty="0" smtClean="0">
                <a:latin typeface="Times New Roman" pitchFamily="18" charset="0"/>
                <a:ea typeface="Batang" pitchFamily="18" charset="-127"/>
              </a:rPr>
              <a:t> end </a:t>
            </a:r>
            <a:r>
              <a:rPr lang="hu-HU" sz="2200" dirty="0" err="1" smtClean="0">
                <a:latin typeface="Times New Roman" pitchFamily="18" charset="0"/>
                <a:ea typeface="Batang" pitchFamily="18" charset="-127"/>
              </a:rPr>
              <a:t>systems</a:t>
            </a:r>
            <a:r>
              <a:rPr lang="hu-HU" sz="2200" dirty="0" smtClean="0">
                <a:latin typeface="Times New Roman" pitchFamily="18" charset="0"/>
              </a:rPr>
              <a:t> (</a:t>
            </a:r>
            <a:r>
              <a:rPr lang="hu-HU" sz="2200" dirty="0" err="1" smtClean="0">
                <a:latin typeface="Times New Roman" pitchFamily="18" charset="0"/>
              </a:rPr>
              <a:t>Eby</a:t>
            </a:r>
            <a:r>
              <a:rPr lang="hu-HU" sz="2200" dirty="0" smtClean="0">
                <a:latin typeface="Times New Roman" pitchFamily="18" charset="0"/>
              </a:rPr>
              <a:t>, 1987).</a:t>
            </a:r>
          </a:p>
          <a:p>
            <a:pPr algn="just" eaLnBrk="1" hangingPunct="1">
              <a:buFont typeface="Wingdings 2" pitchFamily="18" charset="2"/>
              <a:buNone/>
            </a:pPr>
            <a:endParaRPr lang="hu-HU" sz="22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hu-HU" sz="220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hu-HU" sz="2200" dirty="0" smtClean="0">
              <a:latin typeface="Times New Roman" pitchFamily="18" charset="0"/>
            </a:endParaRPr>
          </a:p>
          <a:p>
            <a:pPr algn="just" eaLnBrk="1" hangingPunct="1"/>
            <a:r>
              <a:rPr lang="hu-HU" sz="2200" dirty="0" smtClean="0">
                <a:latin typeface="Times New Roman" pitchFamily="18" charset="0"/>
              </a:rPr>
              <a:t>The </a:t>
            </a:r>
            <a:r>
              <a:rPr lang="hu-HU" sz="2200" i="1" dirty="0" err="1" smtClean="0">
                <a:latin typeface="Times New Roman" pitchFamily="18" charset="0"/>
              </a:rPr>
              <a:t>petrographic</a:t>
            </a:r>
            <a:r>
              <a:rPr lang="hu-HU" sz="2200" i="1" dirty="0" smtClean="0">
                <a:latin typeface="Times New Roman" pitchFamily="18" charset="0"/>
              </a:rPr>
              <a:t>, </a:t>
            </a:r>
            <a:r>
              <a:rPr lang="hu-HU" sz="2200" i="1" dirty="0" err="1" smtClean="0">
                <a:latin typeface="Times New Roman" pitchFamily="18" charset="0"/>
              </a:rPr>
              <a:t>geochemical</a:t>
            </a:r>
            <a:r>
              <a:rPr lang="hu-HU" sz="2200" dirty="0" smtClean="0">
                <a:latin typeface="Times New Roman" pitchFamily="18" charset="0"/>
              </a:rPr>
              <a:t>, </a:t>
            </a:r>
            <a:r>
              <a:rPr lang="hu-HU" sz="2200" dirty="0" err="1" smtClean="0">
                <a:latin typeface="Times New Roman" pitchFamily="18" charset="0"/>
              </a:rPr>
              <a:t>petrogenetical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investigations</a:t>
            </a:r>
            <a:r>
              <a:rPr lang="hu-HU" sz="2200" dirty="0" smtClean="0">
                <a:latin typeface="Times New Roman" pitchFamily="18" charset="0"/>
              </a:rPr>
              <a:t>, </a:t>
            </a:r>
            <a:r>
              <a:rPr lang="hu-HU" sz="2200" dirty="0" err="1" smtClean="0">
                <a:latin typeface="Times New Roman" pitchFamily="18" charset="0"/>
              </a:rPr>
              <a:t>as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well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as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the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identification</a:t>
            </a:r>
            <a:r>
              <a:rPr lang="hu-HU" sz="2200" dirty="0" smtClean="0">
                <a:latin typeface="Times New Roman" pitchFamily="18" charset="0"/>
              </a:rPr>
              <a:t> of </a:t>
            </a:r>
            <a:r>
              <a:rPr lang="hu-HU" sz="2200" dirty="0" err="1" smtClean="0">
                <a:latin typeface="Times New Roman" pitchFamily="18" charset="0"/>
              </a:rPr>
              <a:t>relationships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between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granites</a:t>
            </a:r>
            <a:r>
              <a:rPr lang="hu-HU" sz="2200" dirty="0" smtClean="0">
                <a:latin typeface="Times New Roman" pitchFamily="18" charset="0"/>
              </a:rPr>
              <a:t> and </a:t>
            </a:r>
            <a:r>
              <a:rPr lang="hu-HU" sz="2200" dirty="0" err="1" smtClean="0">
                <a:latin typeface="Times New Roman" pitchFamily="18" charset="0"/>
              </a:rPr>
              <a:t>other</a:t>
            </a:r>
            <a:r>
              <a:rPr lang="hu-HU" sz="2200" dirty="0" smtClean="0">
                <a:latin typeface="Times New Roman" pitchFamily="18" charset="0"/>
              </a:rPr>
              <a:t> rock </a:t>
            </a:r>
            <a:r>
              <a:rPr lang="hu-HU" sz="2200" dirty="0" err="1" smtClean="0">
                <a:latin typeface="Times New Roman" pitchFamily="18" charset="0"/>
              </a:rPr>
              <a:t>types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within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the</a:t>
            </a:r>
            <a:r>
              <a:rPr lang="hu-HU" sz="2200" dirty="0" smtClean="0">
                <a:latin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</a:rPr>
              <a:t>massif</a:t>
            </a:r>
            <a:r>
              <a:rPr lang="hu-HU" sz="22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4" name="Ellipszis 3"/>
          <p:cNvSpPr/>
          <p:nvPr/>
        </p:nvSpPr>
        <p:spPr>
          <a:xfrm>
            <a:off x="7786716" y="2205038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Characteristics of A-type granites</a:t>
            </a:r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500063" y="2000250"/>
            <a:ext cx="8072437" cy="3929063"/>
          </a:xfrm>
        </p:spPr>
        <p:txBody>
          <a:bodyPr/>
          <a:lstStyle/>
          <a:p>
            <a:pPr algn="just" eaLnBrk="1" hangingPunct="1"/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A-type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Loisille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Wones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, 1979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		     -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Continental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rift-zones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Mid-oceanic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ridge</a:t>
            </a: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Genesis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: 1.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Crust-source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degrees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partial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melting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granulite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uplifting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93763" lvl="2" algn="just" eaLnBrk="1" hangingPunct="1">
              <a:buFont typeface="Wingdings 2" pitchFamily="18" charset="2"/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	       2.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Fractionation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mantle-derived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basaltic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magmas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;     		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Continental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rift-zones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96938" lvl="3" indent="90488" algn="just" eaLnBrk="1" hangingPunct="1">
              <a:buFont typeface="Wingdings 2" pitchFamily="18" charset="2"/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     3.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Mantle-derived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tholeiitic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granites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(Frost and Frost, 		1997);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Mid-oceanic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ridge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Distinct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geochemical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, REE, HFSE;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Whalen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, 1987).</a:t>
            </a:r>
          </a:p>
          <a:p>
            <a:pPr algn="just" eaLnBrk="1" hangingPunct="1"/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Crust-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mantle-derived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A-type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granites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mineralogy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geochemistry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(Sylvester, 1989).</a:t>
            </a:r>
          </a:p>
          <a:p>
            <a:pPr algn="just" eaLnBrk="1" hangingPunct="1">
              <a:buFont typeface="Wingdings 2" pitchFamily="18" charset="2"/>
              <a:buNone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96938" lvl="3" indent="90488" algn="just" eaLnBrk="1" hangingPunct="1">
              <a:buFont typeface="Wingdings 2" pitchFamily="18" charset="2"/>
              <a:buNone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000125"/>
          </a:xfrm>
        </p:spPr>
        <p:txBody>
          <a:bodyPr/>
          <a:lstStyle/>
          <a:p>
            <a:pPr algn="ctr" eaLnBrk="1" hangingPunct="1"/>
            <a:r>
              <a:rPr lang="hu-H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Petrography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20483" name="Picture 2" descr="D:\Suli\PhD\diagramok\cikk\petrografia_sü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643063"/>
            <a:ext cx="7310438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4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776288"/>
          </a:xfrm>
        </p:spPr>
        <p:txBody>
          <a:bodyPr/>
          <a:lstStyle/>
          <a:p>
            <a:pPr algn="ctr" eaLnBrk="1" hangingPunct="1"/>
            <a:r>
              <a:rPr lang="hu-H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I.</a:t>
            </a:r>
          </a:p>
        </p:txBody>
      </p:sp>
      <p:sp>
        <p:nvSpPr>
          <p:cNvPr id="2150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2400" smtClean="0"/>
          </a:p>
          <a:p>
            <a:pPr eaLnBrk="1" hangingPunct="1">
              <a:lnSpc>
                <a:spcPct val="80000"/>
              </a:lnSpc>
            </a:pPr>
            <a:endParaRPr lang="hu-HU" sz="2400" smtClean="0"/>
          </a:p>
          <a:p>
            <a:pPr eaLnBrk="1" hangingPunct="1">
              <a:lnSpc>
                <a:spcPct val="80000"/>
              </a:lnSpc>
            </a:pPr>
            <a:endParaRPr lang="hu-HU" sz="2400" smtClean="0"/>
          </a:p>
          <a:p>
            <a:pPr eaLnBrk="1" hangingPunct="1">
              <a:lnSpc>
                <a:spcPct val="80000"/>
              </a:lnSpc>
            </a:pPr>
            <a:endParaRPr lang="hu-HU" sz="2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 descr="D:\Agi\PhD\diagramok\cikk\Whalen-A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500563"/>
            <a:ext cx="271462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Agi\PhD\diagramok\konferencia\Cox_A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928813"/>
            <a:ext cx="279876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Agi\PhD\diagramok\konferencia\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1928813"/>
            <a:ext cx="278606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Agi\PhD\diagramok\konferencia\Ferro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4429125"/>
            <a:ext cx="31432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artalom helye 8" descr="D:\Agi\PhD\diagramok\cikk\Pearce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1928813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D:\Agi\PhD\diagramok\cikk\Eby 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75" y="4357688"/>
            <a:ext cx="2571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47725"/>
          </a:xfrm>
        </p:spPr>
        <p:txBody>
          <a:bodyPr/>
          <a:lstStyle/>
          <a:p>
            <a:pPr algn="ctr" eaLnBrk="1" hangingPunct="1"/>
            <a:r>
              <a:rPr lang="hu-H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II.</a:t>
            </a:r>
          </a:p>
        </p:txBody>
      </p:sp>
      <p:pic>
        <p:nvPicPr>
          <p:cNvPr id="1027" name="Picture 3" descr="D:\Agi\PhD\diagramok\konferencia\RFF_kondr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714500"/>
            <a:ext cx="3143250" cy="231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 descr="D:\Agi\PhD\diagramok\konferencia\szienit_n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14813"/>
            <a:ext cx="30718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Agi\PhD\diagramok\konferencia\lamp-szien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50" y="4214813"/>
            <a:ext cx="30972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rot="1899185">
            <a:off x="3357554" y="2214554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43504" y="2714620"/>
            <a:ext cx="857256" cy="5715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776288"/>
          </a:xfrm>
        </p:spPr>
        <p:txBody>
          <a:bodyPr/>
          <a:lstStyle/>
          <a:p>
            <a:pPr algn="ctr" eaLnBrk="1" hangingPunct="1"/>
            <a:r>
              <a:rPr lang="hu-H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I.</a:t>
            </a: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395288" y="1484313"/>
            <a:ext cx="8472487" cy="5184775"/>
          </a:xfrm>
        </p:spPr>
        <p:txBody>
          <a:bodyPr/>
          <a:lstStyle/>
          <a:p>
            <a:pPr algn="just" eaLnBrk="1" hangingPunct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principal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geochemical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studied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granites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coincident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geochemical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signatures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A-type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granites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Whalen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1987).</a:t>
            </a:r>
          </a:p>
          <a:p>
            <a:pPr algn="just" eaLnBrk="1" hangingPunct="1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Amphibole-bearing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granites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francionate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which also evidenced by the mg#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studied rock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 (100[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hu-HU" sz="2000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)]=17-21.3 and 7.8-13</a:t>
            </a:r>
          </a:p>
          <a:p>
            <a:pPr algn="just" eaLnBrk="1" hangingPunct="1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Fe-content </a:t>
            </a:r>
            <a:r>
              <a:rPr lang="hu-HU" sz="2000" dirty="0" smtClean="0">
                <a:latin typeface="Times New Roman" pitchFamily="18" charset="0"/>
                <a:ea typeface="Batang" pitchFamily="18" charset="-127"/>
              </a:rPr>
              <a:t>→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ractionation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of mantle derived magmas likely crystallized under reduced conditions in an extensional environment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(Frost et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., 2001).</a:t>
            </a:r>
          </a:p>
          <a:p>
            <a:pPr algn="just" eaLnBrk="1" hangingPunct="1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Peraluminious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granites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monazite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crust-derived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granites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Shand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1943)</a:t>
            </a:r>
          </a:p>
          <a:p>
            <a:pPr algn="just" eaLnBrk="1" hangingPunct="1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Extreme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amphibole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fractionation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volatile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pelitic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rock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assimilation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(Clarke, 1992) </a:t>
            </a:r>
            <a:r>
              <a:rPr lang="hu-HU" sz="2000" dirty="0" smtClean="0">
                <a:latin typeface="Times New Roman" pitchFamily="18" charset="0"/>
                <a:ea typeface="Batang" pitchFamily="18" charset="-127"/>
              </a:rPr>
              <a:t>→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(Th/La)</a:t>
            </a:r>
            <a:r>
              <a:rPr lang="hu-HU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= 0.32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0.58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crustal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granites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2629</TotalTime>
  <Words>714</Words>
  <Application>Microsoft Office PowerPoint</Application>
  <PresentationFormat>On-screen Show (4:3)</PresentationFormat>
  <Paragraphs>84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Áramlás</vt:lpstr>
      <vt:lpstr>Reinterpretation of granites from the Ditrău Alkaline Massif</vt:lpstr>
      <vt:lpstr>Geological Setting</vt:lpstr>
      <vt:lpstr>Background of the research</vt:lpstr>
      <vt:lpstr>The objective of the research</vt:lpstr>
      <vt:lpstr>Characteristics of A-type granites</vt:lpstr>
      <vt:lpstr>Petrography</vt:lpstr>
      <vt:lpstr>Results I.</vt:lpstr>
      <vt:lpstr>Results II.</vt:lpstr>
      <vt:lpstr>Conclusion I.</vt:lpstr>
      <vt:lpstr>Conclusion II.</vt:lpstr>
      <vt:lpstr>References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Rita</dc:creator>
  <cp:lastModifiedBy>Vendég</cp:lastModifiedBy>
  <cp:revision>288</cp:revision>
  <dcterms:created xsi:type="dcterms:W3CDTF">2012-03-20T08:32:07Z</dcterms:created>
  <dcterms:modified xsi:type="dcterms:W3CDTF">2013-04-05T13:04:58Z</dcterms:modified>
</cp:coreProperties>
</file>