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73" r:id="rId4"/>
    <p:sldId id="272" r:id="rId5"/>
    <p:sldId id="257" r:id="rId6"/>
    <p:sldId id="260" r:id="rId7"/>
    <p:sldId id="258" r:id="rId8"/>
    <p:sldId id="261" r:id="rId9"/>
    <p:sldId id="262" r:id="rId10"/>
    <p:sldId id="259" r:id="rId11"/>
    <p:sldId id="264" r:id="rId12"/>
    <p:sldId id="266" r:id="rId13"/>
    <p:sldId id="267" r:id="rId14"/>
    <p:sldId id="277" r:id="rId15"/>
    <p:sldId id="274" r:id="rId16"/>
    <p:sldId id="269" r:id="rId17"/>
    <p:sldId id="268" r:id="rId18"/>
    <p:sldId id="270" r:id="rId19"/>
    <p:sldId id="275" r:id="rId20"/>
    <p:sldId id="271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0B2"/>
    <a:srgbClr val="FCE7AA"/>
    <a:srgbClr val="8B96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FFC2-E56E-4357-B591-389CB49B5C56}" type="datetimeFigureOut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7377-ABF5-401B-9CFD-4816397185E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BE1CFED-840D-4D7E-B243-FF3260D24423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0DAD-0524-48F0-8CF1-21D30305315D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BB9E-0F03-45A9-A37D-80B6F4F94A09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8939-2767-442D-999E-9063298CC8C7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DF90369-0FE8-48FF-B53A-DE94FA23986C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CC2C-7EBB-4E92-895C-8253776F32A9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CCD9-9E28-4E0B-B98F-321962497E78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F183-7C8E-4E43-85E5-39FC68DACE9C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F9B8-2135-4DB0-9F04-527349B186F9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74C-7D38-499C-B5D1-3B22976D009B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718B-E4E1-458E-88A2-2D9206EA8212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F7DE19-798A-4B79-A4C1-34047D03188F}" type="datetime1">
              <a:rPr lang="hu-HU" smtClean="0"/>
              <a:pPr/>
              <a:t>2013.04.05.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16F5B-0A55-417D-BCC2-47431BA5038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Petrophysical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r>
              <a:rPr lang="hu-HU" dirty="0" smtClean="0"/>
              <a:t> of </a:t>
            </a:r>
            <a:r>
              <a:rPr lang="hu-HU" dirty="0" err="1" smtClean="0"/>
              <a:t>well</a:t>
            </a:r>
            <a:r>
              <a:rPr lang="hu-HU" dirty="0" smtClean="0"/>
              <a:t> log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apriori </a:t>
            </a:r>
            <a:r>
              <a:rPr lang="hu-HU" dirty="0" err="1" smtClean="0"/>
              <a:t>information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Márk Somogyvári	Eötvös Loránd University 2013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Apriori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could</a:t>
            </a:r>
            <a:r>
              <a:rPr lang="hu-HU" dirty="0" smtClean="0"/>
              <a:t> be: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– (</a:t>
            </a:r>
            <a:r>
              <a:rPr lang="hu-HU" dirty="0" err="1" smtClean="0"/>
              <a:t>porosity</a:t>
            </a:r>
            <a:r>
              <a:rPr lang="hu-HU" dirty="0" smtClean="0"/>
              <a:t>, </a:t>
            </a:r>
            <a:r>
              <a:rPr lang="hu-HU" dirty="0" err="1" smtClean="0"/>
              <a:t>lithology</a:t>
            </a:r>
            <a:r>
              <a:rPr lang="hu-HU" dirty="0" smtClean="0"/>
              <a:t>, </a:t>
            </a:r>
            <a:r>
              <a:rPr lang="hu-HU" dirty="0" err="1" smtClean="0"/>
              <a:t>permeability</a:t>
            </a:r>
            <a:r>
              <a:rPr lang="hu-HU" dirty="0" smtClean="0"/>
              <a:t>)</a:t>
            </a:r>
          </a:p>
          <a:p>
            <a:r>
              <a:rPr lang="hu-HU" dirty="0" smtClean="0"/>
              <a:t>MUDLOG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err="1" smtClean="0"/>
              <a:t>Tests</a:t>
            </a:r>
            <a:endParaRPr lang="hu-HU" dirty="0" smtClean="0"/>
          </a:p>
          <a:p>
            <a:r>
              <a:rPr lang="hu-HU" dirty="0" smtClean="0"/>
              <a:t>Data of </a:t>
            </a:r>
            <a:r>
              <a:rPr lang="hu-HU" dirty="0" err="1" smtClean="0"/>
              <a:t>nearby</a:t>
            </a:r>
            <a:r>
              <a:rPr lang="hu-HU" dirty="0" smtClean="0"/>
              <a:t> </a:t>
            </a:r>
            <a:r>
              <a:rPr lang="hu-HU" dirty="0" err="1" smtClean="0"/>
              <a:t>wells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Measurement</a:t>
            </a:r>
            <a:r>
              <a:rPr lang="hu-HU" dirty="0" smtClean="0"/>
              <a:t> </a:t>
            </a:r>
            <a:r>
              <a:rPr lang="hu-HU" dirty="0" err="1" smtClean="0"/>
              <a:t>deviations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distinct</a:t>
            </a:r>
            <a:r>
              <a:rPr lang="hu-HU" dirty="0" smtClean="0"/>
              <a:t> </a:t>
            </a:r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> - &gt; </a:t>
            </a:r>
            <a:r>
              <a:rPr lang="hu-HU" dirty="0" err="1" smtClean="0"/>
              <a:t>intervals</a:t>
            </a:r>
            <a:endParaRPr lang="hu-HU" dirty="0" smtClean="0"/>
          </a:p>
          <a:p>
            <a:pPr lvl="1"/>
            <a:r>
              <a:rPr lang="hu-HU" dirty="0" err="1" smtClean="0"/>
              <a:t>Calculate</a:t>
            </a:r>
            <a:r>
              <a:rPr lang="hu-HU" dirty="0" smtClean="0"/>
              <a:t> </a:t>
            </a:r>
            <a:r>
              <a:rPr lang="hu-HU" dirty="0" err="1" smtClean="0"/>
              <a:t>autocorrelation</a:t>
            </a:r>
            <a:r>
              <a:rPr lang="hu-HU" dirty="0" smtClean="0"/>
              <a:t> of </a:t>
            </a:r>
            <a:r>
              <a:rPr lang="hu-HU" dirty="0" err="1" smtClean="0"/>
              <a:t>parameters</a:t>
            </a:r>
            <a:endParaRPr lang="hu-HU" dirty="0" smtClean="0"/>
          </a:p>
          <a:p>
            <a:pPr lvl="1"/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– </a:t>
            </a:r>
            <a:r>
              <a:rPr lang="hu-HU" dirty="0" err="1" smtClean="0"/>
              <a:t>expanding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interval</a:t>
            </a:r>
            <a:endParaRPr lang="hu-HU" dirty="0"/>
          </a:p>
        </p:txBody>
      </p:sp>
      <p:pic>
        <p:nvPicPr>
          <p:cNvPr id="4" name="Kép 3" descr="valség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77" y="2786058"/>
            <a:ext cx="4389323" cy="3286124"/>
          </a:xfrm>
          <a:prstGeom prst="rect">
            <a:avLst/>
          </a:prstGeom>
        </p:spPr>
      </p:pic>
      <p:pic>
        <p:nvPicPr>
          <p:cNvPr id="5" name="Kép 4" descr="szoras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86058"/>
            <a:ext cx="4500562" cy="3369404"/>
          </a:xfrm>
          <a:prstGeom prst="rect">
            <a:avLst/>
          </a:prstGeom>
        </p:spPr>
      </p:pic>
      <p:pic>
        <p:nvPicPr>
          <p:cNvPr id="6" name="Kép 5" descr="mélységeloszlá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4281028" cy="3088495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ud_Log_cDEx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46" y="857232"/>
            <a:ext cx="2992854" cy="53578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MUDLOG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lithology</a:t>
            </a:r>
            <a:endParaRPr lang="hu-HU" dirty="0" smtClean="0"/>
          </a:p>
          <a:p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r>
              <a:rPr lang="hu-HU" dirty="0" smtClean="0"/>
              <a:t> and </a:t>
            </a:r>
            <a:r>
              <a:rPr lang="hu-HU" dirty="0" err="1" smtClean="0"/>
              <a:t>accuracy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Fluid </a:t>
            </a:r>
            <a:r>
              <a:rPr lang="hu-HU" dirty="0" err="1" smtClean="0"/>
              <a:t>indications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286512" y="6286520"/>
            <a:ext cx="20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Wikipedia.org</a:t>
            </a:r>
            <a:r>
              <a:rPr lang="hu-HU" sz="1400" dirty="0" smtClean="0"/>
              <a:t>, </a:t>
            </a:r>
            <a:r>
              <a:rPr lang="hu-HU" sz="1400" dirty="0" err="1" smtClean="0"/>
              <a:t>Mudgineer</a:t>
            </a:r>
            <a:endParaRPr lang="hu-HU" sz="14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Estimating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saturation</a:t>
            </a:r>
            <a:endParaRPr lang="hu-HU" dirty="0" smtClean="0"/>
          </a:p>
          <a:p>
            <a:r>
              <a:rPr lang="hu-HU" dirty="0" err="1" smtClean="0"/>
              <a:t>Distinct</a:t>
            </a:r>
            <a:r>
              <a:rPr lang="hu-HU" dirty="0" smtClean="0"/>
              <a:t> </a:t>
            </a:r>
            <a:r>
              <a:rPr lang="hu-HU" dirty="0" err="1" smtClean="0"/>
              <a:t>intervals</a:t>
            </a:r>
            <a:endParaRPr lang="hu-HU" dirty="0" smtClean="0"/>
          </a:p>
          <a:p>
            <a:r>
              <a:rPr lang="hu-HU" dirty="0" err="1" smtClean="0"/>
              <a:t>Stabilizing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(</a:t>
            </a:r>
            <a:r>
              <a:rPr lang="hu-HU" dirty="0" err="1" smtClean="0"/>
              <a:t>Sw</a:t>
            </a:r>
            <a:r>
              <a:rPr lang="hu-HU" dirty="0" smtClean="0"/>
              <a:t> </a:t>
            </a:r>
            <a:r>
              <a:rPr lang="hu-HU" dirty="0" err="1" smtClean="0"/>
              <a:t>estimation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Algorithm</a:t>
            </a:r>
            <a:endParaRPr lang="hu-HU" dirty="0"/>
          </a:p>
        </p:txBody>
      </p:sp>
      <p:sp>
        <p:nvSpPr>
          <p:cNvPr id="4" name="Folyamatábra: Adatok 3"/>
          <p:cNvSpPr/>
          <p:nvPr/>
        </p:nvSpPr>
        <p:spPr>
          <a:xfrm>
            <a:off x="500034" y="1285860"/>
            <a:ext cx="2132477" cy="142876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LOG DATA</a:t>
            </a:r>
            <a:endParaRPr lang="hu-HU" dirty="0"/>
          </a:p>
        </p:txBody>
      </p:sp>
      <p:sp>
        <p:nvSpPr>
          <p:cNvPr id="5" name="Folyamatábra: Adatok 4"/>
          <p:cNvSpPr/>
          <p:nvPr/>
        </p:nvSpPr>
        <p:spPr>
          <a:xfrm>
            <a:off x="6786578" y="1285860"/>
            <a:ext cx="2132477" cy="142876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Apriori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7" name="Folyamatábra: Feldolgozás 6"/>
          <p:cNvSpPr/>
          <p:nvPr/>
        </p:nvSpPr>
        <p:spPr>
          <a:xfrm>
            <a:off x="2357422" y="2928934"/>
            <a:ext cx="1599358" cy="10715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Preliminary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8" name="Folyamatábra: Döntés 7"/>
          <p:cNvSpPr/>
          <p:nvPr/>
        </p:nvSpPr>
        <p:spPr>
          <a:xfrm>
            <a:off x="5072066" y="3571876"/>
            <a:ext cx="1928826" cy="129231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endParaRPr lang="hu-HU" dirty="0"/>
          </a:p>
        </p:txBody>
      </p:sp>
      <p:sp>
        <p:nvSpPr>
          <p:cNvPr id="9" name="Folyamatábra: Lyukkártya 8"/>
          <p:cNvSpPr/>
          <p:nvPr/>
        </p:nvSpPr>
        <p:spPr>
          <a:xfrm>
            <a:off x="4071934" y="1571612"/>
            <a:ext cx="1271590" cy="1018986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Inversion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hu-HU" dirty="0"/>
          </a:p>
        </p:txBody>
      </p:sp>
      <p:sp>
        <p:nvSpPr>
          <p:cNvPr id="10" name="Folyamatábra: Feldolgozás 9"/>
          <p:cNvSpPr/>
          <p:nvPr/>
        </p:nvSpPr>
        <p:spPr>
          <a:xfrm>
            <a:off x="2357422" y="4572008"/>
            <a:ext cx="1599359" cy="107157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Bayesian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11" name="Folyamatábra: Befejezés 10"/>
          <p:cNvSpPr/>
          <p:nvPr/>
        </p:nvSpPr>
        <p:spPr>
          <a:xfrm>
            <a:off x="4929190" y="5857892"/>
            <a:ext cx="1347358" cy="444628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Results</a:t>
            </a:r>
            <a:endParaRPr lang="hu-HU" dirty="0"/>
          </a:p>
        </p:txBody>
      </p:sp>
      <p:cxnSp>
        <p:nvCxnSpPr>
          <p:cNvPr id="13" name="Szögletes összekötő 12"/>
          <p:cNvCxnSpPr>
            <a:stCxn id="4" idx="4"/>
            <a:endCxn id="7" idx="1"/>
          </p:cNvCxnSpPr>
          <p:nvPr/>
        </p:nvCxnSpPr>
        <p:spPr>
          <a:xfrm rot="16200000" flipH="1">
            <a:off x="1586798" y="2694094"/>
            <a:ext cx="750099" cy="79114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stCxn id="9" idx="2"/>
            <a:endCxn id="7" idx="3"/>
          </p:cNvCxnSpPr>
          <p:nvPr/>
        </p:nvCxnSpPr>
        <p:spPr>
          <a:xfrm rot="5400000">
            <a:off x="3895195" y="2652184"/>
            <a:ext cx="874121" cy="7509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zögletes összekötő 18"/>
          <p:cNvCxnSpPr>
            <a:stCxn id="5" idx="4"/>
            <a:endCxn id="8" idx="3"/>
          </p:cNvCxnSpPr>
          <p:nvPr/>
        </p:nvCxnSpPr>
        <p:spPr>
          <a:xfrm rot="5400000">
            <a:off x="6675149" y="3040364"/>
            <a:ext cx="1503413" cy="8519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7" idx="2"/>
            <a:endCxn id="10" idx="0"/>
          </p:cNvCxnSpPr>
          <p:nvPr/>
        </p:nvCxnSpPr>
        <p:spPr>
          <a:xfrm rot="16200000" flipH="1">
            <a:off x="2871349" y="4286255"/>
            <a:ext cx="5715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zögletes összekötő 29"/>
          <p:cNvCxnSpPr>
            <a:stCxn id="7" idx="2"/>
            <a:endCxn id="8" idx="1"/>
          </p:cNvCxnSpPr>
          <p:nvPr/>
        </p:nvCxnSpPr>
        <p:spPr>
          <a:xfrm rot="16200000" flipH="1">
            <a:off x="4005819" y="3151785"/>
            <a:ext cx="217529" cy="19149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zögletes összekötő 32"/>
          <p:cNvCxnSpPr>
            <a:stCxn id="8" idx="2"/>
            <a:endCxn id="10" idx="3"/>
          </p:cNvCxnSpPr>
          <p:nvPr/>
        </p:nvCxnSpPr>
        <p:spPr>
          <a:xfrm rot="5400000">
            <a:off x="4874828" y="3946142"/>
            <a:ext cx="243604" cy="20796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Dia számának hely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14</a:t>
            </a:fld>
            <a:endParaRPr lang="hu-HU"/>
          </a:p>
        </p:txBody>
      </p:sp>
      <p:cxnSp>
        <p:nvCxnSpPr>
          <p:cNvPr id="45" name="Szögletes összekötő 44"/>
          <p:cNvCxnSpPr>
            <a:stCxn id="10" idx="2"/>
            <a:endCxn id="11" idx="1"/>
          </p:cNvCxnSpPr>
          <p:nvPr/>
        </p:nvCxnSpPr>
        <p:spPr>
          <a:xfrm rot="16200000" flipH="1">
            <a:off x="3824832" y="4975848"/>
            <a:ext cx="436628" cy="1772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synthetic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pic>
        <p:nvPicPr>
          <p:cNvPr id="4" name="Tartalom helye 3" descr="eredmény1_sim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429086"/>
            <a:ext cx="8229600" cy="2517352"/>
          </a:xfrm>
        </p:spPr>
      </p:pic>
      <p:pic>
        <p:nvPicPr>
          <p:cNvPr id="5" name="Kép 4" descr="eredmény_mud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1"/>
            <a:ext cx="8215370" cy="5072098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synthetic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pic>
        <p:nvPicPr>
          <p:cNvPr id="7" name="Tartalom helye 6" descr="összehasonlítás2_nocontrol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8229600" cy="4857783"/>
          </a:xfr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normáleloszlá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142" y="2143116"/>
            <a:ext cx="5342858" cy="38583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Control</a:t>
            </a:r>
            <a:r>
              <a:rPr lang="hu-HU" dirty="0" smtClean="0"/>
              <a:t> of </a:t>
            </a:r>
            <a:r>
              <a:rPr lang="hu-HU" dirty="0" err="1" smtClean="0"/>
              <a:t>bad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</a:t>
            </a:r>
            <a:r>
              <a:rPr lang="en-US" dirty="0" err="1" smtClean="0"/>
              <a:t>est</a:t>
            </a:r>
            <a:r>
              <a:rPr lang="en-US" dirty="0" smtClean="0"/>
              <a:t> on every </a:t>
            </a:r>
            <a:r>
              <a:rPr lang="en-US" dirty="0" err="1" smtClean="0"/>
              <a:t>apriori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Preliminary inversion: </a:t>
            </a:r>
            <a:r>
              <a:rPr lang="en-US" dirty="0" err="1" smtClean="0"/>
              <a:t>parameter+deviation</a:t>
            </a:r>
            <a:endParaRPr lang="en-US" dirty="0" smtClean="0"/>
          </a:p>
          <a:p>
            <a:endParaRPr lang="hu-HU" dirty="0" smtClean="0"/>
          </a:p>
          <a:p>
            <a:r>
              <a:rPr lang="hu-HU" dirty="0" err="1" smtClean="0"/>
              <a:t>Rejected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left</a:t>
            </a:r>
            <a:r>
              <a:rPr lang="hu-HU" dirty="0" smtClean="0"/>
              <a:t> out of</a:t>
            </a:r>
            <a:br>
              <a:rPr lang="hu-HU" dirty="0" smtClean="0"/>
            </a:b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Results</a:t>
            </a:r>
            <a:r>
              <a:rPr lang="hu-HU" dirty="0" smtClean="0"/>
              <a:t>: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porosity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kon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299966"/>
            <a:ext cx="7925439" cy="5272305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sűrítv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77277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2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2071670" y="2285992"/>
            <a:ext cx="1857388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10800000" flipV="1">
            <a:off x="1928794" y="3357562"/>
            <a:ext cx="2000264" cy="1643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4929190" y="2214554"/>
            <a:ext cx="2000264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929190" y="3357562"/>
            <a:ext cx="1785950" cy="16430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928662" y="171448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Logs</a:t>
            </a:r>
            <a:endParaRPr lang="hu-HU" sz="28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00100" y="4857760"/>
            <a:ext cx="108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Cores</a:t>
            </a:r>
            <a:endParaRPr lang="hu-HU" sz="28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072330" y="178592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Mudlog</a:t>
            </a:r>
            <a:endParaRPr lang="hu-HU" sz="28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000892" y="4786322"/>
            <a:ext cx="914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Tests</a:t>
            </a:r>
            <a:endParaRPr lang="hu-H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857364"/>
            <a:ext cx="1500188" cy="3424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Szövegdoboz 35"/>
          <p:cNvSpPr txBox="1"/>
          <p:nvPr/>
        </p:nvSpPr>
        <p:spPr>
          <a:xfrm>
            <a:off x="4572000" y="485776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HC</a:t>
            </a:r>
            <a:endParaRPr lang="hu-HU" dirty="0"/>
          </a:p>
        </p:txBody>
      </p:sp>
      <p:cxnSp>
        <p:nvCxnSpPr>
          <p:cNvPr id="38" name="Egyenes összekötő 37"/>
          <p:cNvCxnSpPr/>
          <p:nvPr/>
        </p:nvCxnSpPr>
        <p:spPr>
          <a:xfrm>
            <a:off x="4429124" y="485776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methods</a:t>
            </a:r>
            <a:r>
              <a:rPr lang="hu-HU" dirty="0" smtClean="0"/>
              <a:t> –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hu-HU" dirty="0" smtClean="0"/>
          </a:p>
          <a:p>
            <a:pPr lvl="1"/>
            <a:r>
              <a:rPr lang="hu-HU" dirty="0" err="1" smtClean="0"/>
              <a:t>Resolution</a:t>
            </a:r>
            <a:r>
              <a:rPr lang="hu-HU" dirty="0" smtClean="0"/>
              <a:t>, </a:t>
            </a:r>
            <a:r>
              <a:rPr lang="hu-HU" dirty="0" err="1" smtClean="0"/>
              <a:t>invasion</a:t>
            </a:r>
            <a:r>
              <a:rPr lang="hu-HU" dirty="0" smtClean="0"/>
              <a:t> </a:t>
            </a:r>
            <a:r>
              <a:rPr lang="hu-HU" dirty="0" err="1" smtClean="0"/>
              <a:t>depth</a:t>
            </a:r>
            <a:endParaRPr lang="hu-HU" dirty="0" smtClean="0"/>
          </a:p>
          <a:p>
            <a:pPr lvl="1"/>
            <a:r>
              <a:rPr lang="hu-HU" dirty="0" err="1" smtClean="0"/>
              <a:t>Secondary</a:t>
            </a:r>
            <a:r>
              <a:rPr lang="hu-HU" dirty="0" smtClean="0"/>
              <a:t> </a:t>
            </a:r>
            <a:r>
              <a:rPr lang="hu-HU" dirty="0" err="1" smtClean="0"/>
              <a:t>porosity</a:t>
            </a:r>
            <a:r>
              <a:rPr lang="hu-HU" dirty="0" smtClean="0"/>
              <a:t>, </a:t>
            </a:r>
            <a:r>
              <a:rPr lang="hu-HU" dirty="0" err="1" smtClean="0"/>
              <a:t>immobile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– more </a:t>
            </a:r>
            <a:r>
              <a:rPr lang="hu-HU" dirty="0" err="1" smtClean="0"/>
              <a:t>accurate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hu-HU" dirty="0" smtClean="0"/>
          </a:p>
          <a:p>
            <a:pPr lvl="1"/>
            <a:r>
              <a:rPr lang="hu-HU" dirty="0" err="1" smtClean="0"/>
              <a:t>Smoothing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 algn="r">
              <a:buNone/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Well</a:t>
            </a:r>
            <a:r>
              <a:rPr lang="hu-HU" dirty="0" smtClean="0"/>
              <a:t> log </a:t>
            </a:r>
            <a:r>
              <a:rPr lang="hu-HU" dirty="0" err="1" smtClean="0"/>
              <a:t>interpretation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Reservoir parameters: </a:t>
            </a:r>
            <a:endParaRPr lang="hu-HU" dirty="0" smtClean="0"/>
          </a:p>
          <a:p>
            <a:pPr lvl="1"/>
            <a:r>
              <a:rPr lang="hu-HU" dirty="0" smtClean="0"/>
              <a:t>VSH,VSS,POR,SW,SCH,PERM,etc.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Measured </a:t>
            </a:r>
            <a:r>
              <a:rPr lang="en-US" dirty="0" smtClean="0"/>
              <a:t>data: well logs</a:t>
            </a:r>
            <a:endParaRPr lang="hu-HU" dirty="0" smtClean="0"/>
          </a:p>
          <a:p>
            <a:pPr lvl="1"/>
            <a:r>
              <a:rPr lang="hu-HU" dirty="0" smtClean="0"/>
              <a:t>GR,SP,R,CN,DEN,DT,PE,etc.</a:t>
            </a:r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Rock </a:t>
            </a:r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equations</a:t>
            </a:r>
            <a:endParaRPr lang="en-US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Inversion</a:t>
            </a:r>
            <a:r>
              <a:rPr lang="hu-HU" dirty="0" smtClean="0"/>
              <a:t> </a:t>
            </a:r>
            <a:r>
              <a:rPr lang="hu-HU" dirty="0" err="1" smtClean="0"/>
              <a:t>theory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Overdefined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endParaRPr lang="hu-HU" dirty="0" smtClean="0"/>
          </a:p>
          <a:p>
            <a:r>
              <a:rPr lang="hu-HU" dirty="0" smtClean="0"/>
              <a:t>More </a:t>
            </a:r>
            <a:r>
              <a:rPr lang="hu-HU" dirty="0" err="1" smtClean="0"/>
              <a:t>data</a:t>
            </a:r>
            <a:r>
              <a:rPr lang="hu-HU" dirty="0" smtClean="0"/>
              <a:t> – more </a:t>
            </a:r>
            <a:r>
              <a:rPr lang="hu-HU" dirty="0" err="1" smtClean="0"/>
              <a:t>accurate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Simple</a:t>
            </a:r>
            <a:r>
              <a:rPr lang="hu-HU" dirty="0" smtClean="0"/>
              <a:t> rock </a:t>
            </a:r>
            <a:r>
              <a:rPr lang="hu-HU" dirty="0" err="1" smtClean="0"/>
              <a:t>model</a:t>
            </a:r>
            <a:r>
              <a:rPr lang="hu-HU" dirty="0" smtClean="0"/>
              <a:t> – POR,VSH,SW</a:t>
            </a:r>
          </a:p>
          <a:p>
            <a:r>
              <a:rPr lang="hu-HU" dirty="0" smtClean="0"/>
              <a:t>Independent </a:t>
            </a:r>
            <a:r>
              <a:rPr lang="hu-HU" dirty="0" err="1" smtClean="0"/>
              <a:t>depth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Apriori </a:t>
            </a:r>
            <a:r>
              <a:rPr lang="hu-HU" dirty="0" err="1" smtClean="0"/>
              <a:t>information</a:t>
            </a:r>
            <a:endParaRPr lang="hu-HU" dirty="0" smtClean="0"/>
          </a:p>
          <a:p>
            <a:pPr lvl="1"/>
            <a:r>
              <a:rPr lang="hu-HU" dirty="0" err="1" smtClean="0"/>
              <a:t>Direct</a:t>
            </a:r>
            <a:r>
              <a:rPr lang="hu-HU" dirty="0" smtClean="0"/>
              <a:t> </a:t>
            </a:r>
            <a:r>
              <a:rPr lang="hu-HU" dirty="0" err="1" smtClean="0"/>
              <a:t>measurements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rock </a:t>
            </a:r>
            <a:r>
              <a:rPr lang="hu-HU" dirty="0" err="1" smtClean="0"/>
              <a:t>parameters</a:t>
            </a:r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Theory</a:t>
            </a:r>
            <a:r>
              <a:rPr lang="hu-HU" dirty="0" smtClean="0"/>
              <a:t> – </a:t>
            </a:r>
            <a:r>
              <a:rPr lang="hu-HU" dirty="0" err="1" smtClean="0"/>
              <a:t>classic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Log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</a:t>
            </a:r>
            <a:endParaRPr lang="hu-HU" dirty="0" smtClean="0"/>
          </a:p>
          <a:p>
            <a:pPr lvl="1"/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log </a:t>
            </a:r>
            <a:r>
              <a:rPr lang="hu-HU" dirty="0" err="1" smtClean="0"/>
              <a:t>values</a:t>
            </a:r>
            <a:r>
              <a:rPr lang="hu-HU" dirty="0" smtClean="0"/>
              <a:t>: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>
              <a:buFont typeface="Verdana" pitchFamily="34" charset="0"/>
              <a:buNone/>
            </a:pPr>
            <a:r>
              <a:rPr lang="hu-HU" dirty="0" err="1" smtClean="0"/>
              <a:t>Likelihood-function</a:t>
            </a:r>
            <a:r>
              <a:rPr lang="hu-HU" dirty="0" smtClean="0"/>
              <a:t>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6058"/>
            <a:ext cx="4524375" cy="895350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572008"/>
            <a:ext cx="4972050" cy="971550"/>
          </a:xfrm>
          <a:prstGeom prst="rect">
            <a:avLst/>
          </a:prstGeom>
          <a:noFill/>
        </p:spPr>
      </p:pic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314028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Gaussian </a:t>
            </a:r>
            <a:r>
              <a:rPr lang="hu-HU" dirty="0" err="1" smtClean="0"/>
              <a:t>method</a:t>
            </a:r>
            <a:endParaRPr lang="hu-HU" dirty="0"/>
          </a:p>
        </p:txBody>
      </p:sp>
      <p:pic>
        <p:nvPicPr>
          <p:cNvPr id="4" name="Tartalom helye 3" descr="sima_inverzio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2952" y="1406810"/>
            <a:ext cx="6638096" cy="4561905"/>
          </a:xfr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3343275" cy="70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85984" y="50720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alibri" pitchFamily="34" charset="0"/>
                <a:cs typeface="Calibri" pitchFamily="34" charset="0"/>
              </a:rPr>
              <a:t>p1</a:t>
            </a:r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00694" y="5143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Theory</a:t>
            </a:r>
            <a:r>
              <a:rPr lang="hu-HU" dirty="0" smtClean="0"/>
              <a:t> – </a:t>
            </a:r>
            <a:r>
              <a:rPr lang="hu-HU" dirty="0" err="1" smtClean="0"/>
              <a:t>bayesian</a:t>
            </a:r>
            <a:r>
              <a:rPr lang="hu-HU" dirty="0" smtClean="0"/>
              <a:t> </a:t>
            </a:r>
            <a:r>
              <a:rPr lang="hu-HU" dirty="0" err="1" smtClean="0"/>
              <a:t>inversion</a:t>
            </a:r>
            <a:endParaRPr lang="hu-H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2695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500306"/>
            <a:ext cx="4972050" cy="971550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929066"/>
            <a:ext cx="4143375" cy="895350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500702"/>
            <a:ext cx="5800725" cy="70485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714620"/>
            <a:ext cx="1300172" cy="57150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71942"/>
            <a:ext cx="947740" cy="61144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357298"/>
            <a:ext cx="5248275" cy="619125"/>
          </a:xfrm>
          <a:prstGeom prst="rect">
            <a:avLst/>
          </a:prstGeom>
          <a:noFill/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Bayesian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hu-HU" dirty="0"/>
          </a:p>
        </p:txBody>
      </p:sp>
      <p:pic>
        <p:nvPicPr>
          <p:cNvPr id="4" name="Tartalom helye 3" descr="maghata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33904" y="1263953"/>
            <a:ext cx="6876191" cy="4847619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3581400" cy="847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Szövegdoboz 10"/>
          <p:cNvSpPr txBox="1"/>
          <p:nvPr/>
        </p:nvSpPr>
        <p:spPr>
          <a:xfrm>
            <a:off x="2285984" y="50720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alibri" pitchFamily="34" charset="0"/>
                <a:cs typeface="Calibri" pitchFamily="34" charset="0"/>
              </a:rPr>
              <a:t>p1</a:t>
            </a:r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72132" y="52863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Bayesian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endParaRPr lang="hu-HU" dirty="0"/>
          </a:p>
        </p:txBody>
      </p:sp>
      <p:pic>
        <p:nvPicPr>
          <p:cNvPr id="4" name="Tartalom helye 3" descr="bayes_inv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29142" y="1268714"/>
            <a:ext cx="6885715" cy="4838096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6F5B-0A55-417D-BCC2-47431BA50386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5800725" cy="70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Szövegdoboz 7"/>
          <p:cNvSpPr txBox="1"/>
          <p:nvPr/>
        </p:nvSpPr>
        <p:spPr>
          <a:xfrm>
            <a:off x="2285984" y="50720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alibri" pitchFamily="34" charset="0"/>
                <a:cs typeface="Calibri" pitchFamily="34" charset="0"/>
              </a:rPr>
              <a:t>p1</a:t>
            </a:r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00694" y="52149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572132" y="5929330"/>
            <a:ext cx="23510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latin typeface="Calibri" pitchFamily="34" charset="0"/>
                <a:cs typeface="Calibri" pitchFamily="34" charset="0"/>
              </a:rPr>
              <a:t>Deviation</a:t>
            </a:r>
            <a:r>
              <a:rPr lang="hu-H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 smtClean="0">
                <a:latin typeface="Calibri" pitchFamily="34" charset="0"/>
                <a:cs typeface="Calibri" pitchFamily="34" charset="0"/>
              </a:rPr>
              <a:t>estimation</a:t>
            </a:r>
            <a:endParaRPr lang="hu-H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1300</TotalTime>
  <Words>258</Words>
  <Application>Microsoft Office PowerPoint</Application>
  <PresentationFormat>Diavetítés a képernyőre (4:3 oldalarány)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Origó</vt:lpstr>
      <vt:lpstr>Petrophysical inversion of well log data with apriori information</vt:lpstr>
      <vt:lpstr>Introduction</vt:lpstr>
      <vt:lpstr>Well log interpretation</vt:lpstr>
      <vt:lpstr>Inversion theory</vt:lpstr>
      <vt:lpstr>Theory – classic inversion</vt:lpstr>
      <vt:lpstr>Gaussian method</vt:lpstr>
      <vt:lpstr>Theory – bayesian inversion</vt:lpstr>
      <vt:lpstr>Bayesian effect</vt:lpstr>
      <vt:lpstr>Bayesian effect</vt:lpstr>
      <vt:lpstr>Apriori data could be:</vt:lpstr>
      <vt:lpstr>Core data</vt:lpstr>
      <vt:lpstr>MUDLOG</vt:lpstr>
      <vt:lpstr>Test</vt:lpstr>
      <vt:lpstr>Algorithm</vt:lpstr>
      <vt:lpstr>Results: synthetic data</vt:lpstr>
      <vt:lpstr>Results: synthetic data</vt:lpstr>
      <vt:lpstr>Control of bad data points</vt:lpstr>
      <vt:lpstr>Results: core porosity on real data</vt:lpstr>
      <vt:lpstr>19. dia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Inversion of well log data with apriori information</dc:title>
  <dc:creator>Somi</dc:creator>
  <cp:lastModifiedBy>Somi</cp:lastModifiedBy>
  <cp:revision>143</cp:revision>
  <dcterms:created xsi:type="dcterms:W3CDTF">2013-03-28T16:28:01Z</dcterms:created>
  <dcterms:modified xsi:type="dcterms:W3CDTF">2013-04-05T20:40:17Z</dcterms:modified>
</cp:coreProperties>
</file>